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29"/>
  </p:notesMasterIdLst>
  <p:handoutMasterIdLst>
    <p:handoutMasterId r:id="rId30"/>
  </p:handoutMasterIdLst>
  <p:sldIdLst>
    <p:sldId id="256" r:id="rId6"/>
    <p:sldId id="258" r:id="rId7"/>
    <p:sldId id="309" r:id="rId8"/>
    <p:sldId id="311" r:id="rId9"/>
    <p:sldId id="348" r:id="rId10"/>
    <p:sldId id="350" r:id="rId11"/>
    <p:sldId id="352" r:id="rId12"/>
    <p:sldId id="346" r:id="rId13"/>
    <p:sldId id="355" r:id="rId14"/>
    <p:sldId id="357" r:id="rId15"/>
    <p:sldId id="345" r:id="rId16"/>
    <p:sldId id="353" r:id="rId17"/>
    <p:sldId id="356" r:id="rId18"/>
    <p:sldId id="358" r:id="rId19"/>
    <p:sldId id="359" r:id="rId20"/>
    <p:sldId id="360" r:id="rId21"/>
    <p:sldId id="363" r:id="rId22"/>
    <p:sldId id="365" r:id="rId23"/>
    <p:sldId id="366" r:id="rId24"/>
    <p:sldId id="368" r:id="rId25"/>
    <p:sldId id="364" r:id="rId26"/>
    <p:sldId id="354" r:id="rId27"/>
    <p:sldId id="369" r:id="rId28"/>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30" userDrawn="1">
          <p15:clr>
            <a:srgbClr val="A4A3A4"/>
          </p15:clr>
        </p15:guide>
        <p15:guide id="2" orient="horz" pos="1466">
          <p15:clr>
            <a:srgbClr val="A4A3A4"/>
          </p15:clr>
        </p15:guide>
        <p15:guide id="3" orient="horz" pos="1287">
          <p15:clr>
            <a:srgbClr val="A4A3A4"/>
          </p15:clr>
        </p15:guide>
        <p15:guide id="4" pos="862">
          <p15:clr>
            <a:srgbClr val="A4A3A4"/>
          </p15:clr>
        </p15:guide>
        <p15:guide id="5" pos="5329">
          <p15:clr>
            <a:srgbClr val="A4A3A4"/>
          </p15:clr>
        </p15:guide>
        <p15:guide id="6" pos="3026">
          <p15:clr>
            <a:srgbClr val="A4A3A4"/>
          </p15:clr>
        </p15:guide>
        <p15:guide id="7" pos="3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65656"/>
    <a:srgbClr val="B3B3B3"/>
    <a:srgbClr val="1F4A60"/>
    <a:srgbClr val="009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howGuides="1">
      <p:cViewPr varScale="1">
        <p:scale>
          <a:sx n="110" d="100"/>
          <a:sy n="110" d="100"/>
        </p:scale>
        <p:origin x="-1656" y="-108"/>
      </p:cViewPr>
      <p:guideLst>
        <p:guide orient="horz" pos="3430"/>
        <p:guide orient="horz" pos="1466"/>
        <p:guide orient="horz" pos="1287"/>
        <p:guide pos="862"/>
        <p:guide pos="5329"/>
        <p:guide pos="3026"/>
        <p:guide pos="31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27F2BED-03F5-4236-AD49-EBB03DAACF99}" type="datetimeFigureOut">
              <a:rPr lang="da-DK" smtClean="0"/>
              <a:t>31-03-2017</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B7F2E03-C93F-4DAF-854B-EEEA4A71CD33}" type="slidenum">
              <a:rPr lang="da-DK" smtClean="0"/>
              <a:t>‹nr.›</a:t>
            </a:fld>
            <a:endParaRPr lang="da-DK"/>
          </a:p>
        </p:txBody>
      </p:sp>
    </p:spTree>
    <p:extLst>
      <p:ext uri="{BB962C8B-B14F-4D97-AF65-F5344CB8AC3E}">
        <p14:creationId xmlns:p14="http://schemas.microsoft.com/office/powerpoint/2010/main" val="2998991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5EB28D1-58D8-4EBA-AD4A-3097FCE67AD9}" type="datetimeFigureOut">
              <a:rPr lang="da-DK" smtClean="0"/>
              <a:t>31-03-2017</a:t>
            </a:fld>
            <a:endParaRPr lang="da-DK" dirty="0"/>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307721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Lower</a:t>
            </a:r>
            <a:r>
              <a:rPr lang="da-DK" dirty="0" smtClean="0"/>
              <a:t> the melting </a:t>
            </a:r>
            <a:r>
              <a:rPr lang="da-DK" dirty="0" err="1" smtClean="0"/>
              <a:t>temperture</a:t>
            </a:r>
            <a:r>
              <a:rPr lang="da-DK" dirty="0" smtClean="0"/>
              <a:t> by 0,6 – 0,73 grader/% FA. 45% FA * 0,65 = 29 grader</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18</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20</a:t>
            </a:fld>
            <a:endParaRPr lang="da-DK" dirty="0"/>
          </a:p>
        </p:txBody>
      </p:sp>
    </p:spTree>
    <p:extLst>
      <p:ext uri="{BB962C8B-B14F-4D97-AF65-F5344CB8AC3E}">
        <p14:creationId xmlns:p14="http://schemas.microsoft.com/office/powerpoint/2010/main" val="100716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22</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23</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Pathologist</a:t>
            </a:r>
            <a:r>
              <a:rPr lang="da-DK" baseline="0" dirty="0" smtClean="0"/>
              <a:t> </a:t>
            </a:r>
            <a:r>
              <a:rPr lang="da-DK" baseline="0" dirty="0" err="1" smtClean="0"/>
              <a:t>are</a:t>
            </a:r>
            <a:r>
              <a:rPr lang="da-DK" baseline="0" dirty="0" smtClean="0"/>
              <a:t> </a:t>
            </a:r>
            <a:r>
              <a:rPr lang="da-DK" baseline="0" dirty="0" err="1" smtClean="0"/>
              <a:t>specialized</a:t>
            </a:r>
            <a:r>
              <a:rPr lang="da-DK" baseline="0" dirty="0" smtClean="0"/>
              <a:t> </a:t>
            </a:r>
            <a:r>
              <a:rPr lang="da-DK" baseline="0" dirty="0" err="1" smtClean="0"/>
              <a:t>medical</a:t>
            </a:r>
            <a:r>
              <a:rPr lang="da-DK" baseline="0" dirty="0" smtClean="0"/>
              <a:t> doctors </a:t>
            </a:r>
            <a:r>
              <a:rPr lang="da-DK" baseline="0" dirty="0" err="1" smtClean="0"/>
              <a:t>that</a:t>
            </a:r>
            <a:r>
              <a:rPr lang="da-DK" baseline="0" dirty="0" smtClean="0"/>
              <a:t> </a:t>
            </a:r>
            <a:r>
              <a:rPr lang="da-DK" baseline="0" dirty="0" err="1" smtClean="0"/>
              <a:t>are</a:t>
            </a:r>
            <a:r>
              <a:rPr lang="da-DK" baseline="0" dirty="0" smtClean="0"/>
              <a:t> </a:t>
            </a:r>
            <a:r>
              <a:rPr lang="da-DK" baseline="0" dirty="0" err="1" smtClean="0"/>
              <a:t>trained</a:t>
            </a:r>
            <a:r>
              <a:rPr lang="da-DK" baseline="0" dirty="0" smtClean="0"/>
              <a:t> in </a:t>
            </a:r>
            <a:r>
              <a:rPr lang="da-DK" baseline="0" dirty="0" err="1" smtClean="0"/>
              <a:t>looking</a:t>
            </a:r>
            <a:r>
              <a:rPr lang="da-DK" baseline="0" dirty="0" smtClean="0"/>
              <a:t> at normal and </a:t>
            </a:r>
            <a:r>
              <a:rPr lang="da-DK" baseline="0" dirty="0" err="1" smtClean="0"/>
              <a:t>turmor</a:t>
            </a:r>
            <a:r>
              <a:rPr lang="da-DK" baseline="0" dirty="0" smtClean="0"/>
              <a:t> </a:t>
            </a:r>
            <a:r>
              <a:rPr lang="da-DK" baseline="0" dirty="0" err="1" smtClean="0"/>
              <a:t>tissue</a:t>
            </a:r>
            <a:r>
              <a:rPr lang="da-DK" baseline="0" dirty="0" smtClean="0"/>
              <a:t>, </a:t>
            </a:r>
            <a:r>
              <a:rPr lang="da-DK" baseline="0" dirty="0" err="1" smtClean="0"/>
              <a:t>blood</a:t>
            </a:r>
            <a:r>
              <a:rPr lang="da-DK" baseline="0" dirty="0" smtClean="0"/>
              <a:t> and </a:t>
            </a:r>
            <a:r>
              <a:rPr lang="da-DK" baseline="0" dirty="0" err="1" smtClean="0"/>
              <a:t>other</a:t>
            </a:r>
            <a:r>
              <a:rPr lang="da-DK" baseline="0" dirty="0" smtClean="0"/>
              <a:t> </a:t>
            </a:r>
            <a:r>
              <a:rPr lang="da-DK" baseline="0" dirty="0" err="1" smtClean="0"/>
              <a:t>biological</a:t>
            </a:r>
            <a:r>
              <a:rPr lang="da-DK" baseline="0" dirty="0" smtClean="0"/>
              <a:t> fluids to </a:t>
            </a:r>
            <a:r>
              <a:rPr lang="da-DK" baseline="0" dirty="0" err="1" smtClean="0"/>
              <a:t>identify</a:t>
            </a:r>
            <a:r>
              <a:rPr lang="da-DK" baseline="0" dirty="0" smtClean="0"/>
              <a:t> </a:t>
            </a:r>
            <a:r>
              <a:rPr lang="da-DK" baseline="0" dirty="0" err="1" smtClean="0"/>
              <a:t>abnormal</a:t>
            </a:r>
            <a:r>
              <a:rPr lang="da-DK" baseline="0" dirty="0" smtClean="0"/>
              <a:t> </a:t>
            </a:r>
            <a:r>
              <a:rPr lang="da-DK" baseline="0" dirty="0" err="1" smtClean="0"/>
              <a:t>behavor</a:t>
            </a:r>
            <a:r>
              <a:rPr lang="da-DK" baseline="0" dirty="0" smtClean="0"/>
              <a:t> of the celles</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However</a:t>
            </a:r>
            <a:r>
              <a:rPr lang="da-DK" dirty="0" smtClean="0"/>
              <a:t> </a:t>
            </a:r>
            <a:r>
              <a:rPr lang="da-DK" dirty="0" err="1" smtClean="0"/>
              <a:t>we</a:t>
            </a:r>
            <a:r>
              <a:rPr lang="da-DK" dirty="0" smtClean="0"/>
              <a:t> </a:t>
            </a:r>
            <a:r>
              <a:rPr lang="da-DK" dirty="0" err="1" smtClean="0"/>
              <a:t>desided</a:t>
            </a:r>
            <a:r>
              <a:rPr lang="da-DK" dirty="0" smtClean="0"/>
              <a:t> to </a:t>
            </a:r>
            <a:r>
              <a:rPr lang="da-DK" dirty="0" err="1" smtClean="0"/>
              <a:t>try</a:t>
            </a:r>
            <a:r>
              <a:rPr lang="da-DK" dirty="0" smtClean="0"/>
              <a:t> to </a:t>
            </a:r>
            <a:r>
              <a:rPr lang="da-DK" dirty="0" err="1" smtClean="0"/>
              <a:t>exchange</a:t>
            </a:r>
            <a:r>
              <a:rPr lang="da-DK" baseline="0" dirty="0" smtClean="0"/>
              <a:t> the </a:t>
            </a:r>
            <a:r>
              <a:rPr lang="da-DK" baseline="0" dirty="0" err="1" smtClean="0"/>
              <a:t>toxic</a:t>
            </a:r>
            <a:r>
              <a:rPr lang="da-DK" baseline="0" dirty="0" smtClean="0"/>
              <a:t> </a:t>
            </a:r>
            <a:r>
              <a:rPr lang="da-DK" baseline="0" dirty="0" err="1" smtClean="0"/>
              <a:t>formamide</a:t>
            </a:r>
            <a:r>
              <a:rPr lang="da-DK" baseline="0" dirty="0" smtClean="0"/>
              <a:t>, </a:t>
            </a:r>
            <a:r>
              <a:rPr lang="da-DK" baseline="0" dirty="0" err="1" smtClean="0"/>
              <a:t>that</a:t>
            </a:r>
            <a:r>
              <a:rPr lang="da-DK" baseline="0" dirty="0" smtClean="0"/>
              <a:t> have </a:t>
            </a:r>
            <a:r>
              <a:rPr lang="da-DK" baseline="0" dirty="0" err="1" smtClean="0"/>
              <a:t>been</a:t>
            </a:r>
            <a:r>
              <a:rPr lang="da-DK" baseline="0" dirty="0" smtClean="0"/>
              <a:t> the solvent of </a:t>
            </a:r>
            <a:r>
              <a:rPr lang="da-DK" baseline="0" dirty="0" err="1" smtClean="0"/>
              <a:t>choice</a:t>
            </a:r>
            <a:r>
              <a:rPr lang="da-DK" baseline="0" dirty="0" smtClean="0"/>
              <a:t> in FISH for </a:t>
            </a:r>
            <a:r>
              <a:rPr lang="da-DK" baseline="0" dirty="0" err="1" smtClean="0"/>
              <a:t>lowering</a:t>
            </a:r>
            <a:r>
              <a:rPr lang="da-DK" baseline="0" dirty="0" smtClean="0"/>
              <a:t> the melting point.  </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184706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a:t>
            </a:r>
            <a:r>
              <a:rPr lang="da-DK" dirty="0" err="1" smtClean="0"/>
              <a:t>will</a:t>
            </a:r>
            <a:r>
              <a:rPr lang="da-DK" dirty="0" smtClean="0"/>
              <a:t> spare </a:t>
            </a:r>
            <a:r>
              <a:rPr lang="da-DK" dirty="0" err="1" smtClean="0"/>
              <a:t>you</a:t>
            </a:r>
            <a:r>
              <a:rPr lang="da-DK" dirty="0" smtClean="0"/>
              <a:t> all the talk </a:t>
            </a:r>
            <a:r>
              <a:rPr lang="da-DK" dirty="0" err="1" smtClean="0"/>
              <a:t>about</a:t>
            </a:r>
            <a:r>
              <a:rPr lang="da-DK" dirty="0" smtClean="0"/>
              <a:t> London dispersion forces, van der </a:t>
            </a:r>
            <a:r>
              <a:rPr lang="da-DK" dirty="0" err="1" smtClean="0"/>
              <a:t>Waals</a:t>
            </a:r>
            <a:r>
              <a:rPr lang="da-DK" baseline="0" dirty="0" smtClean="0"/>
              <a:t> forces and pi-</a:t>
            </a:r>
            <a:r>
              <a:rPr lang="da-DK" baseline="0" dirty="0" err="1" smtClean="0"/>
              <a:t>electron</a:t>
            </a:r>
            <a:r>
              <a:rPr lang="da-DK" baseline="0" dirty="0" smtClean="0"/>
              <a:t> systems of the </a:t>
            </a:r>
            <a:r>
              <a:rPr lang="da-DK" baseline="0" dirty="0" err="1" smtClean="0"/>
              <a:t>aromatic</a:t>
            </a:r>
            <a:r>
              <a:rPr lang="da-DK" baseline="0" dirty="0" smtClean="0"/>
              <a:t> bases</a:t>
            </a:r>
            <a:endParaRPr lang="da-DK" dirty="0"/>
          </a:p>
        </p:txBody>
      </p:sp>
      <p:sp>
        <p:nvSpPr>
          <p:cNvPr id="4" name="Pladsholder til diasnummer 3"/>
          <p:cNvSpPr>
            <a:spLocks noGrp="1"/>
          </p:cNvSpPr>
          <p:nvPr>
            <p:ph type="sldNum" sz="quarter" idx="10"/>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1847064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0" name="Rektangel 9"/>
          <p:cNvSpPr/>
          <p:nvPr userDrawn="1"/>
        </p:nvSpPr>
        <p:spPr>
          <a:xfrm>
            <a:off x="611560" y="2038153"/>
            <a:ext cx="8532007" cy="4822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p:cNvSpPr/>
          <p:nvPr userDrawn="1"/>
        </p:nvSpPr>
        <p:spPr>
          <a:xfrm>
            <a:off x="8460000" y="2040924"/>
            <a:ext cx="683568" cy="4819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Rektangel 11"/>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2040924"/>
            <a:ext cx="683568"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0" y="2720891"/>
            <a:ext cx="6402625" cy="1981738"/>
          </a:xfrm>
        </p:spPr>
        <p:txBody>
          <a:bodyPr anchor="t" anchorCtr="0"/>
          <a:lstStyle>
            <a:lvl1pPr>
              <a:defRPr sz="3700">
                <a:solidFill>
                  <a:schemeClr val="bg1"/>
                </a:solidFill>
              </a:defRPr>
            </a:lvl1pPr>
          </a:lstStyle>
          <a:p>
            <a:r>
              <a:rPr lang="da-DK" dirty="0"/>
              <a:t>Overskrift 37pt skrives her</a:t>
            </a:r>
            <a:br>
              <a:rPr lang="da-DK" dirty="0"/>
            </a:br>
            <a:r>
              <a:rPr lang="da-DK" dirty="0"/>
              <a:t>i to eller flere linjer</a:t>
            </a:r>
          </a:p>
        </p:txBody>
      </p:sp>
      <p:sp>
        <p:nvSpPr>
          <p:cNvPr id="3" name="Undertitel 2"/>
          <p:cNvSpPr>
            <a:spLocks noGrp="1"/>
          </p:cNvSpPr>
          <p:nvPr>
            <p:ph type="subTitle" idx="1" hasCustomPrompt="1"/>
          </p:nvPr>
        </p:nvSpPr>
        <p:spPr>
          <a:xfrm>
            <a:off x="1371600" y="5101432"/>
            <a:ext cx="6400800" cy="888504"/>
          </a:xfrm>
        </p:spPr>
        <p:txBody>
          <a:bodyPr/>
          <a:lstStyle>
            <a:lvl1pPr marL="0" indent="0" algn="l">
              <a:lnSpc>
                <a:spcPct val="890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19" name="Pladsholder til tekst 3"/>
          <p:cNvSpPr>
            <a:spLocks noGrp="1"/>
          </p:cNvSpPr>
          <p:nvPr>
            <p:ph type="body" sz="quarter" idx="13" hasCustomPrompt="1"/>
          </p:nvPr>
        </p:nvSpPr>
        <p:spPr>
          <a:xfrm>
            <a:off x="1371600" y="399192"/>
            <a:ext cx="3659188"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17"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2" name="AutoShape 4"/>
          <p:cNvSpPr>
            <a:spLocks/>
          </p:cNvSpPr>
          <p:nvPr userDrawn="1"/>
        </p:nvSpPr>
        <p:spPr bwMode="gray">
          <a:xfrm>
            <a:off x="9291215" y="10191"/>
            <a:ext cx="1742691"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spcAft>
                <a:spcPts val="60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hjælpelinjer til placering af objekter</a:t>
            </a:r>
          </a:p>
          <a:p>
            <a:pPr algn="l"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Højreklik uden for slidet og vælg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Gitter og hjælpelinjer</a:t>
            </a:r>
          </a:p>
          <a:p>
            <a:pPr algn="l"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Sæt kryds ved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Vis tegnehjælpelinjer på skærmen</a:t>
            </a:r>
          </a:p>
          <a:p>
            <a:pPr algn="l"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Vælg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OK</a:t>
            </a:r>
          </a:p>
        </p:txBody>
      </p:sp>
      <p:grpSp>
        <p:nvGrpSpPr>
          <p:cNvPr id="18" name="Group 17"/>
          <p:cNvGrpSpPr/>
          <p:nvPr userDrawn="1"/>
        </p:nvGrpSpPr>
        <p:grpSpPr>
          <a:xfrm>
            <a:off x="-2196752" y="3952489"/>
            <a:ext cx="2046559" cy="2824883"/>
            <a:chOff x="-2196752" y="3952489"/>
            <a:chExt cx="2046559" cy="2824883"/>
          </a:xfrm>
        </p:grpSpPr>
        <p:grpSp>
          <p:nvGrpSpPr>
            <p:cNvPr id="25" name="Gruppe 24"/>
            <p:cNvGrpSpPr/>
            <p:nvPr userDrawn="1"/>
          </p:nvGrpSpPr>
          <p:grpSpPr>
            <a:xfrm>
              <a:off x="-2196752" y="3952489"/>
              <a:ext cx="2046559" cy="2824883"/>
              <a:chOff x="-2167432" y="3952489"/>
              <a:chExt cx="2046559" cy="2824883"/>
            </a:xfrm>
          </p:grpSpPr>
          <p:sp>
            <p:nvSpPr>
              <p:cNvPr id="20" name="Text Box 48"/>
              <p:cNvSpPr txBox="1">
                <a:spLocks noChangeArrowheads="1"/>
              </p:cNvSpPr>
              <p:nvPr/>
            </p:nvSpPr>
            <p:spPr bwMode="auto">
              <a:xfrm>
                <a:off x="-2167432" y="3952489"/>
                <a:ext cx="2046559"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250"/>
                  </a:spcAft>
                  <a:defRPr/>
                </a:pPr>
                <a:r>
                  <a:rPr lang="da-DK" sz="900" b="1" noProof="1">
                    <a:solidFill>
                      <a:schemeClr val="bg1">
                        <a:lumMod val="50000"/>
                      </a:schemeClr>
                    </a:solidFill>
                    <a:latin typeface="Arial" panose="020B0604020202020204" pitchFamily="34" charset="0"/>
                    <a:cs typeface="Arial" panose="020B0604020202020204" pitchFamily="34" charset="0"/>
                  </a:rPr>
                  <a:t>Indsætte Titel/beskrivelse og Navn</a:t>
                </a:r>
              </a:p>
              <a:p>
                <a:pPr algn="r" eaLnBrk="1" hangingPunct="1">
                  <a:spcAft>
                    <a:spcPts val="25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1.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Indsæt</a:t>
                </a:r>
                <a:r>
                  <a:rPr lang="da-DK" altLang="da-DK" sz="900" noProof="1">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50"/>
                  </a:spcAft>
                  <a:defRPr/>
                </a:pPr>
                <a:r>
                  <a:rPr lang="da-DK" altLang="da-DK" sz="900" b="1" noProof="1">
                    <a:solidFill>
                      <a:schemeClr val="bg1">
                        <a:lumMod val="50000"/>
                      </a:schemeClr>
                    </a:solidFill>
                    <a:latin typeface="Arial" panose="020B0604020202020204" pitchFamily="34" charset="0"/>
                    <a:cs typeface="Arial" panose="020B0604020202020204" pitchFamily="34" charset="0"/>
                  </a:rPr>
                  <a:t>2. </a:t>
                </a:r>
                <a:r>
                  <a:rPr lang="da-DK" altLang="da-DK" sz="900" noProof="1">
                    <a:solidFill>
                      <a:schemeClr val="bg1">
                        <a:lumMod val="50000"/>
                      </a:schemeClr>
                    </a:solidFill>
                    <a:latin typeface="Arial" panose="020B0604020202020204" pitchFamily="34" charset="0"/>
                    <a:cs typeface="Arial" panose="020B0604020202020204" pitchFamily="34" charset="0"/>
                  </a:rPr>
                  <a:t>Vælg </a:t>
                </a:r>
                <a:r>
                  <a:rPr lang="da-DK" altLang="da-DK" sz="900" b="1" noProof="1">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50"/>
                  </a:spcAft>
                  <a:defRPr/>
                </a:pPr>
                <a:r>
                  <a:rPr lang="da-DK" sz="900" b="1" noProof="1">
                    <a:solidFill>
                      <a:schemeClr val="bg1">
                        <a:lumMod val="50000"/>
                      </a:schemeClr>
                    </a:solidFill>
                    <a:latin typeface="Arial" panose="020B060402020202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cs typeface="Arial" panose="020B0604020202020204" pitchFamily="34" charset="0"/>
                  </a:rPr>
                  <a:t>Indtast</a:t>
                </a:r>
                <a:r>
                  <a:rPr lang="da-DK" sz="900" baseline="0" noProof="1">
                    <a:solidFill>
                      <a:schemeClr val="bg1">
                        <a:lumMod val="50000"/>
                      </a:schemeClr>
                    </a:solidFill>
                    <a:latin typeface="Arial" panose="020B0604020202020204" pitchFamily="34" charset="0"/>
                    <a:cs typeface="Arial" panose="020B0604020202020204" pitchFamily="34" charset="0"/>
                  </a:rPr>
                  <a:t> dit navn, hvor der står </a:t>
                </a:r>
                <a:r>
                  <a:rPr lang="da-DK" sz="900" b="1" baseline="0" noProof="1">
                    <a:solidFill>
                      <a:schemeClr val="bg1">
                        <a:lumMod val="50000"/>
                      </a:schemeClr>
                    </a:solidFill>
                    <a:latin typeface="Arial" panose="020B0604020202020204" pitchFamily="34" charset="0"/>
                    <a:cs typeface="Arial" panose="020B0604020202020204" pitchFamily="34" charset="0"/>
                  </a:rPr>
                  <a:t>Navn</a:t>
                </a: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a:solidFill>
                      <a:schemeClr val="bg1">
                        <a:lumMod val="50000"/>
                      </a:schemeClr>
                    </a:solidFill>
                    <a:latin typeface="Arial" panose="020B0604020202020204" pitchFamily="34" charset="0"/>
                    <a:cs typeface="Arial" panose="020B0604020202020204" pitchFamily="34" charset="0"/>
                  </a:rPr>
                  <a:t>4. </a:t>
                </a:r>
                <a:r>
                  <a:rPr lang="da-DK" sz="900" noProof="1">
                    <a:solidFill>
                      <a:schemeClr val="bg1">
                        <a:lumMod val="50000"/>
                      </a:schemeClr>
                    </a:solidFill>
                    <a:latin typeface="Arial" panose="020B0604020202020204" pitchFamily="34" charset="0"/>
                    <a:cs typeface="Arial" panose="020B0604020202020204" pitchFamily="34" charset="0"/>
                  </a:rPr>
                  <a:t>Indsæt Titel/beskrivelse</a:t>
                </a:r>
                <a:r>
                  <a:rPr lang="da-DK" sz="900" baseline="0" noProof="1">
                    <a:solidFill>
                      <a:schemeClr val="bg1">
                        <a:lumMod val="50000"/>
                      </a:schemeClr>
                    </a:solidFill>
                    <a:latin typeface="Arial" panose="020B0604020202020204" pitchFamily="34" charset="0"/>
                    <a:cs typeface="Arial" panose="020B0604020202020204" pitchFamily="34" charset="0"/>
                  </a:rPr>
                  <a:t> hvor der står </a:t>
                </a:r>
                <a:r>
                  <a:rPr lang="da-DK" sz="900" b="1" kern="1200" noProof="1">
                    <a:solidFill>
                      <a:schemeClr val="bg1">
                        <a:lumMod val="50000"/>
                      </a:schemeClr>
                    </a:solidFill>
                    <a:latin typeface="Arial" panose="020B0604020202020204" pitchFamily="34" charset="0"/>
                    <a:ea typeface="+mn-ea"/>
                    <a:cs typeface="Arial" panose="020B0604020202020204" pitchFamily="34" charset="0"/>
                  </a:rPr>
                  <a:t>Titel/beskrivelse</a:t>
                </a:r>
                <a:endParaRPr lang="da-DK" sz="900" b="1" noProof="1">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50"/>
                  </a:spcAft>
                  <a:defRPr/>
                </a:pPr>
                <a:r>
                  <a:rPr lang="da-DK" sz="900" b="1" noProof="1">
                    <a:solidFill>
                      <a:schemeClr val="bg1">
                        <a:lumMod val="50000"/>
                      </a:schemeClr>
                    </a:solidFill>
                    <a:latin typeface="Arial" panose="020B0604020202020204" pitchFamily="34" charset="0"/>
                    <a:cs typeface="Arial" panose="020B0604020202020204" pitchFamily="34" charset="0"/>
                  </a:rPr>
                  <a:t>5. </a:t>
                </a:r>
                <a:r>
                  <a:rPr lang="da-DK" sz="900" noProof="1">
                    <a:solidFill>
                      <a:schemeClr val="bg1">
                        <a:lumMod val="50000"/>
                      </a:schemeClr>
                    </a:solidFill>
                    <a:latin typeface="Arial" panose="020B0604020202020204" pitchFamily="34" charset="0"/>
                    <a:cs typeface="Arial" panose="020B0604020202020204" pitchFamily="34" charset="0"/>
                  </a:rPr>
                  <a:t>Vælg </a:t>
                </a:r>
                <a:r>
                  <a:rPr lang="da-DK" sz="900" b="1" noProof="1">
                    <a:solidFill>
                      <a:schemeClr val="bg1">
                        <a:lumMod val="50000"/>
                      </a:schemeClr>
                    </a:solidFill>
                    <a:latin typeface="Arial" panose="020B0604020202020204" pitchFamily="34" charset="0"/>
                    <a:cs typeface="Arial" panose="020B0604020202020204" pitchFamily="34" charset="0"/>
                  </a:rPr>
                  <a:t>Anvend på alle </a:t>
                </a:r>
                <a:r>
                  <a:rPr lang="da-DK" sz="900" noProof="1">
                    <a:solidFill>
                      <a:schemeClr val="bg1">
                        <a:lumMod val="50000"/>
                      </a:schemeClr>
                    </a:solidFill>
                    <a:latin typeface="Arial" panose="020B0604020202020204" pitchFamily="34" charset="0"/>
                    <a:cs typeface="Arial" panose="020B0604020202020204" pitchFamily="34" charset="0"/>
                  </a:rPr>
                  <a:t>eller </a:t>
                </a:r>
                <a:r>
                  <a:rPr lang="da-DK" sz="900" b="1" noProof="1">
                    <a:solidFill>
                      <a:schemeClr val="bg1">
                        <a:lumMod val="50000"/>
                      </a:schemeClr>
                    </a:solidFill>
                    <a:latin typeface="Arial" panose="020B0604020202020204" pitchFamily="34" charset="0"/>
                    <a:cs typeface="Arial" panose="020B0604020202020204" pitchFamily="34" charset="0"/>
                  </a:rPr>
                  <a:t>Anvend</a:t>
                </a:r>
                <a:r>
                  <a:rPr lang="da-DK" sz="900" noProof="1">
                    <a:solidFill>
                      <a:schemeClr val="bg1">
                        <a:lumMod val="50000"/>
                      </a:schemeClr>
                    </a:solidFill>
                    <a:latin typeface="Arial" panose="020B0604020202020204" pitchFamily="34" charset="0"/>
                    <a:cs typeface="Arial" panose="020B0604020202020204" pitchFamily="34" charset="0"/>
                  </a:rPr>
                  <a:t> hvis det kun skal være på et enkel slide</a:t>
                </a:r>
              </a:p>
            </p:txBody>
          </p:sp>
          <p:grpSp>
            <p:nvGrpSpPr>
              <p:cNvPr id="9" name="Gruppe 8"/>
              <p:cNvGrpSpPr/>
              <p:nvPr userDrawn="1"/>
            </p:nvGrpSpPr>
            <p:grpSpPr>
              <a:xfrm>
                <a:off x="-2167432" y="5314312"/>
                <a:ext cx="2046559" cy="1463060"/>
                <a:chOff x="-2364901" y="4975472"/>
                <a:chExt cx="2046559" cy="1463060"/>
              </a:xfrm>
            </p:grpSpPr>
            <p:pic>
              <p:nvPicPr>
                <p:cNvPr id="2" name="Billede 1"/>
                <p:cNvPicPr>
                  <a:picLocks noChangeAspect="1"/>
                </p:cNvPicPr>
                <p:nvPr userDrawn="1"/>
              </p:nvPicPr>
              <p:blipFill>
                <a:blip r:embed="rId2"/>
                <a:stretch>
                  <a:fillRect/>
                </a:stretch>
              </p:blipFill>
              <p:spPr>
                <a:xfrm>
                  <a:off x="-2364901" y="4975472"/>
                  <a:ext cx="2046559" cy="1463060"/>
                </a:xfrm>
                <a:prstGeom prst="rect">
                  <a:avLst/>
                </a:prstGeom>
              </p:spPr>
            </p:pic>
            <p:sp>
              <p:nvSpPr>
                <p:cNvPr id="7" name="Rektangel 6"/>
                <p:cNvSpPr/>
                <p:nvPr userDrawn="1"/>
              </p:nvSpPr>
              <p:spPr>
                <a:xfrm>
                  <a:off x="-2157169" y="5721682"/>
                  <a:ext cx="1364573" cy="1081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p>
              </p:txBody>
            </p:sp>
            <p:sp>
              <p:nvSpPr>
                <p:cNvPr id="23" name="Rektangel 22"/>
                <p:cNvSpPr/>
                <p:nvPr userDrawn="1"/>
              </p:nvSpPr>
              <p:spPr>
                <a:xfrm>
                  <a:off x="-2202172" y="5952717"/>
                  <a:ext cx="1409576" cy="104575"/>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p>
              </p:txBody>
            </p:sp>
          </p:grpSp>
        </p:grpSp>
        <p:pic>
          <p:nvPicPr>
            <p:cNvPr id="24" name="Billede 1"/>
            <p:cNvPicPr>
              <a:picLocks noChangeAspect="1"/>
            </p:cNvPicPr>
            <p:nvPr userDrawn="1"/>
          </p:nvPicPr>
          <p:blipFill rotWithShape="1">
            <a:blip r:embed="rId2"/>
            <a:srcRect l="6362" t="63226" r="91404" b="33649"/>
            <a:stretch/>
          </p:blipFill>
          <p:spPr>
            <a:xfrm>
              <a:off x="-2072073" y="6166241"/>
              <a:ext cx="45719" cy="45719"/>
            </a:xfrm>
            <a:prstGeom prst="rect">
              <a:avLst/>
            </a:prstGeom>
          </p:spPr>
        </p:pic>
      </p:grpSp>
      <p:grpSp>
        <p:nvGrpSpPr>
          <p:cNvPr id="26" name="Logo"/>
          <p:cNvGrpSpPr/>
          <p:nvPr userDrawn="1"/>
        </p:nvGrpSpPr>
        <p:grpSpPr>
          <a:xfrm>
            <a:off x="457200" y="1584000"/>
            <a:ext cx="687600" cy="687600"/>
            <a:chOff x="457200" y="5718575"/>
            <a:chExt cx="687600" cy="687600"/>
          </a:xfrm>
        </p:grpSpPr>
        <p:pic>
          <p:nvPicPr>
            <p:cNvPr id="27" name="Logo H"/>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8" name="Reg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pic>
        <p:nvPicPr>
          <p:cNvPr id="29" name="Picture 37" descr="KU_Sundhedsvidenskabelige_Fakultet_UK_brev"/>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47829" y="118194"/>
            <a:ext cx="1712913"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ut ">
    <p:spTree>
      <p:nvGrpSpPr>
        <p:cNvPr id="1" name=""/>
        <p:cNvGrpSpPr/>
        <p:nvPr/>
      </p:nvGrpSpPr>
      <p:grpSpPr>
        <a:xfrm>
          <a:off x="0" y="0"/>
          <a:ext cx="0" cy="0"/>
          <a:chOff x="0" y="0"/>
          <a:chExt cx="0" cy="0"/>
        </a:xfrm>
      </p:grpSpPr>
      <p:sp>
        <p:nvSpPr>
          <p:cNvPr id="8" name="Rektangel 7"/>
          <p:cNvSpPr/>
          <p:nvPr userDrawn="1"/>
        </p:nvSpPr>
        <p:spPr>
          <a:xfrm>
            <a:off x="611560" y="0"/>
            <a:ext cx="85320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userDrawn="1"/>
        </p:nvSpPr>
        <p:spPr>
          <a:xfrm>
            <a:off x="8460000" y="1"/>
            <a:ext cx="68356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userDrawn="1"/>
        </p:nvSpPr>
        <p:spPr>
          <a:xfrm>
            <a:off x="0" y="0"/>
            <a:ext cx="683568" cy="685819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hasCustomPrompt="1"/>
          </p:nvPr>
        </p:nvSpPr>
        <p:spPr>
          <a:xfrm>
            <a:off x="1371600" y="1016732"/>
            <a:ext cx="7086600" cy="1312131"/>
          </a:xfrm>
        </p:spPr>
        <p:txBody>
          <a:bodyPr/>
          <a:lstStyle>
            <a:lvl1pPr>
              <a:lnSpc>
                <a:spcPct val="85000"/>
              </a:lnSpc>
              <a:defRPr>
                <a:solidFill>
                  <a:schemeClr val="bg1"/>
                </a:solidFill>
              </a:defRPr>
            </a:lvl1pPr>
          </a:lstStyle>
          <a:p>
            <a:r>
              <a:rPr lang="da-DK" dirty="0"/>
              <a:t>Overskrift 27pt i to eller flere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368000" y="2585610"/>
            <a:ext cx="2995611" cy="648000"/>
          </a:xfrm>
        </p:spPr>
        <p:txBody>
          <a:bodyPr/>
          <a:lstStyle>
            <a:lvl1pPr marL="0" indent="0">
              <a:lnSpc>
                <a:spcPct val="85000"/>
              </a:lnSpc>
              <a:buNone/>
              <a:defRPr sz="1600" baseline="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368000" y="3490922"/>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4654765" y="25848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4654765" y="3492000"/>
            <a:ext cx="2995611" cy="648000"/>
          </a:xfrm>
        </p:spPr>
        <p:txBody>
          <a:bodyPr/>
          <a:lstStyle>
            <a:lvl1pPr marL="0" indent="0">
              <a:lnSpc>
                <a:spcPct val="85000"/>
              </a:lnSpc>
              <a:buNone/>
              <a:defRPr sz="1600">
                <a:solidFill>
                  <a:schemeClr val="bg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sp>
        <p:nvSpPr>
          <p:cNvPr id="20" name="Pladsholder til tekst 3"/>
          <p:cNvSpPr>
            <a:spLocks noGrp="1"/>
          </p:cNvSpPr>
          <p:nvPr>
            <p:ph type="body" sz="quarter" idx="13"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1"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chemeClr val="bg1"/>
                </a:solidFill>
              </a:rPr>
              <a:t>Herlev and Gentofte Hospital</a:t>
            </a:r>
          </a:p>
        </p:txBody>
      </p:sp>
      <p:grpSp>
        <p:nvGrpSpPr>
          <p:cNvPr id="22" name="Logo"/>
          <p:cNvGrpSpPr/>
          <p:nvPr userDrawn="1"/>
        </p:nvGrpSpPr>
        <p:grpSpPr>
          <a:xfrm>
            <a:off x="457200" y="4806975"/>
            <a:ext cx="687600" cy="687600"/>
            <a:chOff x="457200" y="5718575"/>
            <a:chExt cx="687600" cy="687600"/>
          </a:xfrm>
        </p:grpSpPr>
        <p:pic>
          <p:nvPicPr>
            <p:cNvPr id="23"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4"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grpSp>
        <p:nvGrpSpPr>
          <p:cNvPr id="25" name="Gruppe 24"/>
          <p:cNvGrpSpPr/>
          <p:nvPr userDrawn="1"/>
        </p:nvGrpSpPr>
        <p:grpSpPr>
          <a:xfrm>
            <a:off x="4869441" y="44624"/>
            <a:ext cx="4274559" cy="611188"/>
            <a:chOff x="4869441" y="44624"/>
            <a:chExt cx="4274559" cy="611188"/>
          </a:xfrm>
        </p:grpSpPr>
        <p:sp>
          <p:nvSpPr>
            <p:cNvPr id="26" name="Line 42"/>
            <p:cNvSpPr>
              <a:spLocks noChangeShapeType="1"/>
            </p:cNvSpPr>
            <p:nvPr userDrawn="1"/>
          </p:nvSpPr>
          <p:spPr bwMode="auto">
            <a:xfrm flipH="1">
              <a:off x="4870306" y="614537"/>
              <a:ext cx="4273694"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7"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5519"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led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9441" y="137293"/>
              <a:ext cx="3222000" cy="381866"/>
            </a:xfrm>
            <a:prstGeom prst="rect">
              <a:avLst/>
            </a:prstGeom>
          </p:spPr>
        </p:pic>
      </p:grpSp>
    </p:spTree>
    <p:extLst>
      <p:ext uri="{BB962C8B-B14F-4D97-AF65-F5344CB8AC3E}">
        <p14:creationId xmlns:p14="http://schemas.microsoft.com/office/powerpoint/2010/main" val="385902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368000" y="872715"/>
            <a:ext cx="7092000" cy="1161947"/>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2" name="Gruppe 11"/>
          <p:cNvGrpSpPr/>
          <p:nvPr userDrawn="1"/>
        </p:nvGrpSpPr>
        <p:grpSpPr>
          <a:xfrm>
            <a:off x="-1980728" y="2393789"/>
            <a:ext cx="1833563" cy="2919774"/>
            <a:chOff x="-1980728" y="1411288"/>
            <a:chExt cx="1833563" cy="2919774"/>
          </a:xfrm>
        </p:grpSpPr>
        <p:sp>
          <p:nvSpPr>
            <p:cNvPr id="13"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22</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22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20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 9. Niveau = Bullets 16 - 10</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4" name="Gruppe 13"/>
            <p:cNvGrpSpPr/>
            <p:nvPr userDrawn="1"/>
          </p:nvGrpSpPr>
          <p:grpSpPr>
            <a:xfrm>
              <a:off x="-604365" y="3126445"/>
              <a:ext cx="457200" cy="209550"/>
              <a:chOff x="10615613" y="1808820"/>
              <a:chExt cx="457200" cy="20955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5" name="Gruppe 14"/>
            <p:cNvGrpSpPr/>
            <p:nvPr userDrawn="1"/>
          </p:nvGrpSpPr>
          <p:grpSpPr>
            <a:xfrm>
              <a:off x="-599603" y="3918533"/>
              <a:ext cx="438150" cy="209550"/>
              <a:chOff x="10620375" y="2651782"/>
              <a:chExt cx="438150" cy="209550"/>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8"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3" name="Pladsholder til indhold 2"/>
          <p:cNvSpPr>
            <a:spLocks noGrp="1"/>
          </p:cNvSpPr>
          <p:nvPr>
            <p:ph sz="quarter" idx="13" hasCustomPrompt="1"/>
          </p:nvPr>
        </p:nvSpPr>
        <p:spPr>
          <a:xfrm>
            <a:off x="1368425" y="2327275"/>
            <a:ext cx="7091363"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2" name="Gruppe 21"/>
          <p:cNvGrpSpPr/>
          <p:nvPr userDrawn="1"/>
        </p:nvGrpSpPr>
        <p:grpSpPr>
          <a:xfrm>
            <a:off x="4860032" y="44624"/>
            <a:ext cx="4283967" cy="611188"/>
            <a:chOff x="4860032" y="44624"/>
            <a:chExt cx="4283967" cy="611188"/>
          </a:xfrm>
        </p:grpSpPr>
        <p:sp>
          <p:nvSpPr>
            <p:cNvPr id="24"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5"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329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8" name="Gruppe 7"/>
          <p:cNvGrpSpPr/>
          <p:nvPr userDrawn="1"/>
        </p:nvGrpSpPr>
        <p:grpSpPr>
          <a:xfrm>
            <a:off x="-1980728" y="2393789"/>
            <a:ext cx="1833563" cy="2919774"/>
            <a:chOff x="-1980728" y="1411288"/>
            <a:chExt cx="1833563" cy="2919774"/>
          </a:xfrm>
        </p:grpSpPr>
        <p:sp>
          <p:nvSpPr>
            <p:cNvPr id="9" name="AutoShape 4"/>
            <p:cNvSpPr>
              <a:spLocks/>
            </p:cNvSpPr>
            <p:nvPr userDrawn="1"/>
          </p:nvSpPr>
          <p:spPr bwMode="gray">
            <a:xfrm>
              <a:off x="-1980728" y="1411288"/>
              <a:ext cx="1830388" cy="29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spcAft>
                  <a:spcPts val="600"/>
                </a:spcAft>
                <a:buFontTx/>
                <a:buNone/>
                <a:defRPr/>
              </a:pP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Opstil teksten i punkter</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Niveauer</a:t>
              </a:r>
            </a:p>
            <a:p>
              <a:pPr algn="r" eaLnBrk="1" hangingPunct="1">
                <a:spcBef>
                  <a:spcPct val="0"/>
                </a:spcBef>
                <a:spcAft>
                  <a:spcPts val="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 Niveau = Bullets </a:t>
              </a:r>
              <a:r>
                <a:rPr lang="da-DK" altLang="da-DK" sz="900" i="1" baseline="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18</a:t>
              </a: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Niveau = Bullets 18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Niveau = Bullets 16 pkt</a:t>
              </a:r>
            </a:p>
            <a:p>
              <a:pPr algn="r" eaLnBrk="1" hangingPunct="1">
                <a:spcBef>
                  <a:spcPct val="0"/>
                </a:spcBef>
                <a:spcAft>
                  <a:spcPts val="240"/>
                </a:spcAft>
                <a:buFontTx/>
                <a:buNone/>
                <a:defRPr/>
              </a:pP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Niveau = Bullets 14 pkt</a:t>
              </a:r>
              <a:b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5. Niveau = Bullets 12 pkt</a:t>
              </a: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punktopstillet teksten (flere niveauer findes)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Forøg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a:spcBef>
                  <a:spcPts val="0"/>
                </a:spcBef>
                <a:spcAft>
                  <a:spcPts val="240"/>
                </a:spcAft>
                <a:buFontTx/>
                <a:buNone/>
                <a:defRPr/>
              </a:pP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få venstrestillet teksten </a:t>
              </a:r>
              <a:b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br>
              <a:r>
                <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uden punktopstilling, brug </a:t>
              </a:r>
              <a:r>
                <a:rPr lang="da-DK"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Formindsk listeniveau</a:t>
              </a:r>
            </a:p>
            <a:p>
              <a:pPr algn="r">
                <a:defRPr/>
              </a:pPr>
              <a:endParaRPr lang="da-DK" sz="9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buFontTx/>
                <a:buNone/>
                <a:defRPr/>
              </a:pPr>
              <a:endParaRPr lang="da-DK" altLang="da-DK" sz="900" i="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10" name="Gruppe 9"/>
            <p:cNvGrpSpPr/>
            <p:nvPr userDrawn="1"/>
          </p:nvGrpSpPr>
          <p:grpSpPr>
            <a:xfrm>
              <a:off x="-604365" y="3126445"/>
              <a:ext cx="457200" cy="209550"/>
              <a:chOff x="10615613" y="1808820"/>
              <a:chExt cx="457200" cy="20955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5613" y="180882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47"/>
              <p:cNvSpPr/>
              <p:nvPr/>
            </p:nvSpPr>
            <p:spPr>
              <a:xfrm>
                <a:off x="10844213" y="1808820"/>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nvGrpSpPr>
            <p:cNvPr id="13" name="Gruppe 12"/>
            <p:cNvGrpSpPr/>
            <p:nvPr userDrawn="1"/>
          </p:nvGrpSpPr>
          <p:grpSpPr>
            <a:xfrm>
              <a:off x="-599603" y="3918533"/>
              <a:ext cx="438150" cy="209550"/>
              <a:chOff x="10620375" y="2651782"/>
              <a:chExt cx="438150" cy="2095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5" y="2651782"/>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2"/>
              <p:cNvSpPr/>
              <p:nvPr/>
            </p:nvSpPr>
            <p:spPr>
              <a:xfrm>
                <a:off x="10839450" y="2651782"/>
                <a:ext cx="219075" cy="201613"/>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16" name="Rounded Rectangle 53"/>
              <p:cNvSpPr/>
              <p:nvPr/>
            </p:nvSpPr>
            <p:spPr>
              <a:xfrm>
                <a:off x="10625138" y="2654957"/>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grpSp>
      <p:sp>
        <p:nvSpPr>
          <p:cNvPr id="7" name="Pladsholder til indhold 6"/>
          <p:cNvSpPr>
            <a:spLocks noGrp="1"/>
          </p:cNvSpPr>
          <p:nvPr>
            <p:ph sz="quarter" idx="13" hasCustomPrompt="1"/>
          </p:nvPr>
        </p:nvSpPr>
        <p:spPr>
          <a:xfrm>
            <a:off x="1368000" y="2327275"/>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5021798" y="2329200"/>
            <a:ext cx="3429000"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20" name="Pladsholder til tekst 3"/>
          <p:cNvSpPr>
            <a:spLocks noGrp="1"/>
          </p:cNvSpPr>
          <p:nvPr>
            <p:ph type="body" sz="quarter" idx="15"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2"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1" name="Gruppe 20"/>
          <p:cNvGrpSpPr/>
          <p:nvPr userDrawn="1"/>
        </p:nvGrpSpPr>
        <p:grpSpPr>
          <a:xfrm>
            <a:off x="4860032" y="44624"/>
            <a:ext cx="4283967" cy="611188"/>
            <a:chOff x="4860032" y="44624"/>
            <a:chExt cx="4283967" cy="611188"/>
          </a:xfrm>
        </p:grpSpPr>
        <p:sp>
          <p:nvSpPr>
            <p:cNvPr id="23"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4"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7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t felt billede">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838162"/>
            <a:ext cx="7086600"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8" name="Pladsholder til billede 2"/>
          <p:cNvSpPr>
            <a:spLocks noGrp="1"/>
          </p:cNvSpPr>
          <p:nvPr>
            <p:ph type="pic" sz="quarter" idx="16" hasCustomPrompt="1"/>
          </p:nvPr>
        </p:nvSpPr>
        <p:spPr>
          <a:xfrm>
            <a:off x="1368000" y="1362269"/>
            <a:ext cx="7086600" cy="3340360"/>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tekst 3"/>
          <p:cNvSpPr>
            <a:spLocks noGrp="1"/>
          </p:cNvSpPr>
          <p:nvPr>
            <p:ph type="body" sz="quarter" idx="13"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1"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0" name="Gruppe 19"/>
          <p:cNvGrpSpPr/>
          <p:nvPr userDrawn="1"/>
        </p:nvGrpSpPr>
        <p:grpSpPr>
          <a:xfrm>
            <a:off x="4860032" y="44624"/>
            <a:ext cx="4283967" cy="611188"/>
            <a:chOff x="4860032" y="44624"/>
            <a:chExt cx="4283967" cy="611188"/>
          </a:xfrm>
        </p:grpSpPr>
        <p:sp>
          <p:nvSpPr>
            <p:cNvPr id="22"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3"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17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t felt ">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838162"/>
            <a:ext cx="7086600" cy="654587"/>
          </a:xfrm>
        </p:spPr>
        <p:txBody>
          <a:bodyPr/>
          <a:lstStyle>
            <a:lvl1pPr marL="0" indent="0">
              <a:lnSpc>
                <a:spcPct val="85000"/>
              </a:lnSpc>
              <a:buNone/>
              <a:defRPr sz="16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16pt i to eller max tre linjer</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3" name="Gruppe 12"/>
          <p:cNvGrpSpPr>
            <a:grpSpLocks/>
          </p:cNvGrpSpPr>
          <p:nvPr userDrawn="1"/>
        </p:nvGrpSpPr>
        <p:grpSpPr bwMode="auto">
          <a:xfrm>
            <a:off x="-2186217" y="1362269"/>
            <a:ext cx="2032000" cy="2211833"/>
            <a:chOff x="6573838" y="3603625"/>
            <a:chExt cx="2032000" cy="2211717"/>
          </a:xfrm>
        </p:grpSpPr>
        <p:sp>
          <p:nvSpPr>
            <p:cNvPr id="14"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5" name="Gruppe 1"/>
            <p:cNvGrpSpPr>
              <a:grpSpLocks/>
            </p:cNvGrpSpPr>
            <p:nvPr/>
          </p:nvGrpSpPr>
          <p:grpSpPr bwMode="auto">
            <a:xfrm>
              <a:off x="8227557" y="5472327"/>
              <a:ext cx="331787" cy="343015"/>
              <a:chOff x="8227737" y="5472259"/>
              <a:chExt cx="331631" cy="343667"/>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Pladsholder til indhold 2"/>
          <p:cNvSpPr>
            <a:spLocks noGrp="1"/>
          </p:cNvSpPr>
          <p:nvPr>
            <p:ph sz="quarter" idx="17" hasCustomPrompt="1"/>
          </p:nvPr>
        </p:nvSpPr>
        <p:spPr>
          <a:xfrm>
            <a:off x="1368425" y="1362075"/>
            <a:ext cx="7088400" cy="3340800"/>
          </a:xfrm>
        </p:spPr>
        <p:txBody>
          <a:bodyPr/>
          <a:lstStyle>
            <a:lvl1pPr>
              <a:defRPr baseline="0"/>
            </a:lvl1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Pladsholder til tekst 3"/>
          <p:cNvSpPr>
            <a:spLocks noGrp="1"/>
          </p:cNvSpPr>
          <p:nvPr>
            <p:ph type="body" sz="quarter" idx="13"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2"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1" name="Gruppe 20"/>
          <p:cNvGrpSpPr/>
          <p:nvPr userDrawn="1"/>
        </p:nvGrpSpPr>
        <p:grpSpPr>
          <a:xfrm>
            <a:off x="4860032" y="44624"/>
            <a:ext cx="4283967" cy="611188"/>
            <a:chOff x="4860032" y="44624"/>
            <a:chExt cx="4283967" cy="611188"/>
          </a:xfrm>
        </p:grpSpPr>
        <p:sp>
          <p:nvSpPr>
            <p:cNvPr id="23"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4"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1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felter">
    <p:spTree>
      <p:nvGrpSpPr>
        <p:cNvPr id="1" name=""/>
        <p:cNvGrpSpPr/>
        <p:nvPr/>
      </p:nvGrpSpPr>
      <p:grpSpPr>
        <a:xfrm>
          <a:off x="0" y="0"/>
          <a:ext cx="0" cy="0"/>
          <a:chOff x="0" y="0"/>
          <a:chExt cx="0" cy="0"/>
        </a:xfrm>
      </p:grpSpPr>
      <p:sp>
        <p:nvSpPr>
          <p:cNvPr id="11" name="Pladsholder til tekst 1"/>
          <p:cNvSpPr>
            <a:spLocks noGrp="1"/>
          </p:cNvSpPr>
          <p:nvPr>
            <p:ph type="body" sz="quarter" idx="15" hasCustomPrompt="1"/>
          </p:nvPr>
        </p:nvSpPr>
        <p:spPr>
          <a:xfrm>
            <a:off x="1368000" y="4985492"/>
            <a:ext cx="3317874"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5" name="Pladsholder til billede 2"/>
          <p:cNvSpPr>
            <a:spLocks noGrp="1"/>
          </p:cNvSpPr>
          <p:nvPr>
            <p:ph type="pic" sz="quarter" idx="16" hasCustomPrompt="1"/>
          </p:nvPr>
        </p:nvSpPr>
        <p:spPr>
          <a:xfrm>
            <a:off x="1368000" y="1366174"/>
            <a:ext cx="3317875" cy="3489649"/>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12" name="Pladsholder til tekst 3"/>
          <p:cNvSpPr>
            <a:spLocks noGrp="1"/>
          </p:cNvSpPr>
          <p:nvPr>
            <p:ph type="body" sz="quarter" idx="19" hasCustomPrompt="1"/>
          </p:nvPr>
        </p:nvSpPr>
        <p:spPr>
          <a:xfrm>
            <a:off x="4889500" y="4985492"/>
            <a:ext cx="3564000" cy="558000"/>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17" name="Pladsholder til indhold 4"/>
          <p:cNvSpPr>
            <a:spLocks noGrp="1"/>
          </p:cNvSpPr>
          <p:nvPr>
            <p:ph sz="quarter" idx="14" hasCustomPrompt="1"/>
          </p:nvPr>
        </p:nvSpPr>
        <p:spPr>
          <a:xfrm>
            <a:off x="4884806" y="1371523"/>
            <a:ext cx="3570988" cy="348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5" name="Pladsholder til tekst 5"/>
          <p:cNvSpPr>
            <a:spLocks noGrp="1"/>
          </p:cNvSpPr>
          <p:nvPr>
            <p:ph type="body" sz="quarter" idx="20"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8" name="Gruppe 17"/>
          <p:cNvGrpSpPr>
            <a:grpSpLocks/>
          </p:cNvGrpSpPr>
          <p:nvPr userDrawn="1"/>
        </p:nvGrpSpPr>
        <p:grpSpPr bwMode="auto">
          <a:xfrm>
            <a:off x="-2186217" y="1362269"/>
            <a:ext cx="2032000" cy="2211833"/>
            <a:chOff x="6573838" y="3603625"/>
            <a:chExt cx="2032000" cy="2211717"/>
          </a:xfrm>
        </p:grpSpPr>
        <p:sp>
          <p:nvSpPr>
            <p:cNvPr id="19"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20" name="Gruppe 1"/>
            <p:cNvGrpSpPr>
              <a:grpSpLocks/>
            </p:cNvGrpSpPr>
            <p:nvPr/>
          </p:nvGrpSpPr>
          <p:grpSpPr bwMode="auto">
            <a:xfrm>
              <a:off x="8227557" y="5472327"/>
              <a:ext cx="331787" cy="343015"/>
              <a:chOff x="8227737" y="5472259"/>
              <a:chExt cx="331631" cy="343667"/>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6" name="Gruppe 25"/>
          <p:cNvGrpSpPr/>
          <p:nvPr userDrawn="1"/>
        </p:nvGrpSpPr>
        <p:grpSpPr>
          <a:xfrm>
            <a:off x="4860032" y="44624"/>
            <a:ext cx="4283967" cy="611188"/>
            <a:chOff x="4860032" y="44624"/>
            <a:chExt cx="4283967" cy="611188"/>
          </a:xfrm>
        </p:grpSpPr>
        <p:sp>
          <p:nvSpPr>
            <p:cNvPr id="27"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8"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856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lt &amp; tekstsp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368000" y="908719"/>
            <a:ext cx="7091788" cy="1125943"/>
          </a:xfrm>
        </p:spPr>
        <p:txBody>
          <a:bodyPr/>
          <a:lstStyle/>
          <a:p>
            <a:r>
              <a:rPr lang="da-DK" dirty="0"/>
              <a:t>Overskrift 27pt i to eller flere linjer </a:t>
            </a:r>
            <a:br>
              <a:rPr lang="da-DK" dirty="0"/>
            </a:br>
            <a:r>
              <a:rPr lang="da-DK" dirty="0"/>
              <a:t>teksten vokser opad</a:t>
            </a:r>
          </a:p>
        </p:txBody>
      </p:sp>
      <p:sp>
        <p:nvSpPr>
          <p:cNvPr id="4" name="Pladsholder til dato 3"/>
          <p:cNvSpPr>
            <a:spLocks noGrp="1"/>
          </p:cNvSpPr>
          <p:nvPr>
            <p:ph type="dt" sz="half" idx="10"/>
          </p:nvPr>
        </p:nvSpPr>
        <p:spPr/>
        <p:txBody>
          <a:bodyPr/>
          <a:lstStyle/>
          <a:p>
            <a:r>
              <a:rPr lang="da-DK"/>
              <a:t>Herlev and Gentofte Hospital, University of Copenhagen</a:t>
            </a:r>
            <a:endParaRPr lang="da-DK" dirty="0"/>
          </a:p>
        </p:txBody>
      </p:sp>
      <p:sp>
        <p:nvSpPr>
          <p:cNvPr id="5" name="Pladsholder til sidefod 4"/>
          <p:cNvSpPr>
            <a:spLocks noGrp="1"/>
          </p:cNvSpPr>
          <p:nvPr>
            <p:ph type="ftr" sz="quarter" idx="11"/>
          </p:nvPr>
        </p:nvSpPr>
        <p:spPr/>
        <p:txBody>
          <a:body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7" name="Gruppe 16"/>
          <p:cNvGrpSpPr>
            <a:grpSpLocks/>
          </p:cNvGrpSpPr>
          <p:nvPr userDrawn="1"/>
        </p:nvGrpSpPr>
        <p:grpSpPr bwMode="auto">
          <a:xfrm>
            <a:off x="-2186217" y="2328863"/>
            <a:ext cx="2032000" cy="2211833"/>
            <a:chOff x="6573838" y="3603625"/>
            <a:chExt cx="2032000" cy="2211717"/>
          </a:xfrm>
        </p:grpSpPr>
        <p:sp>
          <p:nvSpPr>
            <p:cNvPr id="18" name="TextBox 12"/>
            <p:cNvSpPr txBox="1">
              <a:spLocks noChangeArrowheads="1"/>
            </p:cNvSpPr>
            <p:nvPr/>
          </p:nvSpPr>
          <p:spPr bwMode="auto">
            <a:xfrm>
              <a:off x="6573838" y="3603625"/>
              <a:ext cx="2032000" cy="184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ts val="0"/>
                </a:spcBef>
                <a:spcAft>
                  <a:spcPts val="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1.</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Klik på det lille billede-indsættelsesikon i midten</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af pladsholderen</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2.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Indsæt det ønskede billede</a:t>
              </a:r>
            </a:p>
            <a:p>
              <a:pPr algn="r" eaLnBrk="1" hangingPunct="1">
                <a:spcBef>
                  <a:spcPts val="0"/>
                </a:spcBef>
                <a:spcAft>
                  <a:spcPts val="240"/>
                </a:spcAft>
                <a:buFontTx/>
                <a:buNone/>
                <a:defRPr/>
              </a:pP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3.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Klik </a:t>
              </a:r>
              <a:r>
                <a:rPr 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Beskær </a:t>
              </a: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for at ændre</a:t>
              </a:r>
            </a:p>
            <a:p>
              <a:pPr algn="r" eaLnBrk="1" hangingPunct="1">
                <a:spcBef>
                  <a:spcPts val="0"/>
                </a:spcBef>
                <a:spcAft>
                  <a:spcPts val="240"/>
                </a:spcAft>
                <a:buFontTx/>
                <a:buNone/>
                <a:defRPr/>
              </a:pPr>
              <a:r>
                <a:rPr 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billedets fokus/størrelse</a:t>
              </a: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endPar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r" eaLnBrk="1" hangingPunct="1">
                <a:spcBef>
                  <a:spcPct val="0"/>
                </a:spcBef>
                <a:spcAft>
                  <a:spcPts val="240"/>
                </a:spcAft>
                <a:buFontTx/>
                <a:buNone/>
                <a:defRPr/>
              </a:pP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4. </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Ønsker du at skalere billedet, så hold </a:t>
              </a:r>
              <a:r>
                <a:rPr lang="da-DK" altLang="da-DK" sz="900" b="1"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SHIFT</a:t>
              </a:r>
              <a:r>
                <a:rPr lang="da-DK" altLang="da-DK" sz="900" noProof="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-knappen nede, mens der trækkes i billedets hjørner</a:t>
              </a:r>
            </a:p>
          </p:txBody>
        </p:sp>
        <p:grpSp>
          <p:nvGrpSpPr>
            <p:cNvPr id="19" name="Gruppe 1"/>
            <p:cNvGrpSpPr>
              <a:grpSpLocks/>
            </p:cNvGrpSpPr>
            <p:nvPr/>
          </p:nvGrpSpPr>
          <p:grpSpPr bwMode="auto">
            <a:xfrm>
              <a:off x="8227557" y="5472327"/>
              <a:ext cx="331787" cy="343015"/>
              <a:chOff x="8227737" y="5472259"/>
              <a:chExt cx="331631" cy="343667"/>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265" y="5472375"/>
                <a:ext cx="318103" cy="34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5"/>
              <p:cNvSpPr/>
              <p:nvPr/>
            </p:nvSpPr>
            <p:spPr>
              <a:xfrm>
                <a:off x="8227737" y="5472259"/>
                <a:ext cx="209451" cy="1717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sz="2000" dirty="0"/>
              </a:p>
            </p:txBody>
          </p:sp>
        </p:gr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6263" y="4688029"/>
              <a:ext cx="409575" cy="3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Pladsholder til tekst 1"/>
          <p:cNvSpPr>
            <a:spLocks noGrp="1"/>
          </p:cNvSpPr>
          <p:nvPr>
            <p:ph type="body" sz="quarter" idx="15" hasCustomPrompt="1"/>
          </p:nvPr>
        </p:nvSpPr>
        <p:spPr>
          <a:xfrm>
            <a:off x="1371600" y="4931361"/>
            <a:ext cx="3317874" cy="556627"/>
          </a:xfrm>
        </p:spPr>
        <p:txBody>
          <a:bodyPr/>
          <a:lstStyle>
            <a:lvl1pPr marL="0" indent="0">
              <a:lnSpc>
                <a:spcPct val="85000"/>
              </a:lnSpc>
              <a:buNone/>
              <a:defRPr sz="1400" baseline="0"/>
            </a:lvl1pPr>
            <a:lvl2pPr>
              <a:defRPr sz="1800"/>
            </a:lvl2pPr>
            <a:lvl3pPr marL="324000">
              <a:defRPr sz="1600"/>
            </a:lvl3pPr>
            <a:lvl4pPr marL="540000">
              <a:defRPr lang="da-DK" sz="1400" kern="1200" dirty="0" smtClean="0">
                <a:solidFill>
                  <a:schemeClr val="tx1"/>
                </a:solidFill>
                <a:latin typeface="+mn-lt"/>
                <a:ea typeface="+mn-ea"/>
                <a:cs typeface="+mn-cs"/>
              </a:defRPr>
            </a:lvl4pPr>
            <a:lvl5pPr marL="720000" indent="-90000">
              <a:defRPr sz="1200"/>
            </a:lvl5pPr>
          </a:lstStyle>
          <a:p>
            <a:pPr lvl="0"/>
            <a:r>
              <a:rPr lang="da-DK" dirty="0"/>
              <a:t>Billedtekst 14pt i to eller max tre linjer</a:t>
            </a:r>
          </a:p>
        </p:txBody>
      </p:sp>
      <p:sp>
        <p:nvSpPr>
          <p:cNvPr id="28" name="Pladsholder til billede 2"/>
          <p:cNvSpPr>
            <a:spLocks noGrp="1"/>
          </p:cNvSpPr>
          <p:nvPr>
            <p:ph type="pic" sz="quarter" idx="17" hasCustomPrompt="1"/>
          </p:nvPr>
        </p:nvSpPr>
        <p:spPr>
          <a:xfrm>
            <a:off x="1368000" y="2328862"/>
            <a:ext cx="3319200" cy="2476561"/>
          </a:xfrm>
        </p:spPr>
        <p:txBody>
          <a:bodyPr tIns="612000" anchor="ctr" anchorCtr="0"/>
          <a:lstStyle>
            <a:lvl1pPr marL="0" indent="0" algn="ctr">
              <a:buNone/>
              <a:defRPr sz="1400" baseline="0">
                <a:solidFill>
                  <a:schemeClr val="accent6"/>
                </a:solidFill>
              </a:defRPr>
            </a:lvl1pPr>
          </a:lstStyle>
          <a:p>
            <a:r>
              <a:rPr lang="da-DK" dirty="0"/>
              <a:t>Klik på ikon for at indsætte billede</a:t>
            </a:r>
          </a:p>
        </p:txBody>
      </p:sp>
      <p:sp>
        <p:nvSpPr>
          <p:cNvPr id="24" name="Pladsholder til indhold 3"/>
          <p:cNvSpPr>
            <a:spLocks noGrp="1"/>
          </p:cNvSpPr>
          <p:nvPr>
            <p:ph sz="quarter" idx="14" hasCustomPrompt="1"/>
          </p:nvPr>
        </p:nvSpPr>
        <p:spPr>
          <a:xfrm>
            <a:off x="4888800" y="2327275"/>
            <a:ext cx="3570988" cy="3160713"/>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5" name="Pladsholder til tekst 3"/>
          <p:cNvSpPr>
            <a:spLocks noGrp="1"/>
          </p:cNvSpPr>
          <p:nvPr>
            <p:ph type="body" sz="quarter" idx="18"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23" name="Tekstfelt 4"/>
          <p:cNvSpPr txBox="1"/>
          <p:nvPr userDrawn="1"/>
        </p:nvSpPr>
        <p:spPr>
          <a:xfrm>
            <a:off x="1367644"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25" name="Gruppe 24"/>
          <p:cNvGrpSpPr/>
          <p:nvPr userDrawn="1"/>
        </p:nvGrpSpPr>
        <p:grpSpPr>
          <a:xfrm>
            <a:off x="4860032" y="44624"/>
            <a:ext cx="4283967" cy="611188"/>
            <a:chOff x="4860032" y="44624"/>
            <a:chExt cx="4283967" cy="611188"/>
          </a:xfrm>
        </p:grpSpPr>
        <p:sp>
          <p:nvSpPr>
            <p:cNvPr id="26"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29"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73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 start">
    <p:spTree>
      <p:nvGrpSpPr>
        <p:cNvPr id="1" name=""/>
        <p:cNvGrpSpPr/>
        <p:nvPr/>
      </p:nvGrpSpPr>
      <p:grpSpPr>
        <a:xfrm>
          <a:off x="0" y="0"/>
          <a:ext cx="0" cy="0"/>
          <a:chOff x="0" y="0"/>
          <a:chExt cx="0" cy="0"/>
        </a:xfrm>
      </p:grpSpPr>
      <p:sp>
        <p:nvSpPr>
          <p:cNvPr id="21" name="Hvid dæk boks"/>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dirty="0"/>
          </a:p>
        </p:txBody>
      </p:sp>
      <p:sp>
        <p:nvSpPr>
          <p:cNvPr id="12" name="Rektangel 11"/>
          <p:cNvSpPr/>
          <p:nvPr userDrawn="1"/>
        </p:nvSpPr>
        <p:spPr>
          <a:xfrm>
            <a:off x="0" y="0"/>
            <a:ext cx="683568" cy="2038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userDrawn="1"/>
        </p:nvSpPr>
        <p:spPr>
          <a:xfrm>
            <a:off x="0" y="2038350"/>
            <a:ext cx="683568" cy="4819847"/>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p:cNvSpPr>
            <a:spLocks noGrp="1"/>
          </p:cNvSpPr>
          <p:nvPr>
            <p:ph type="title" hasCustomPrompt="1"/>
          </p:nvPr>
        </p:nvSpPr>
        <p:spPr>
          <a:xfrm>
            <a:off x="1371600" y="2708920"/>
            <a:ext cx="7086600" cy="2775893"/>
          </a:xfrm>
        </p:spPr>
        <p:txBody>
          <a:bodyPr anchor="t" anchorCtr="0"/>
          <a:lstStyle>
            <a:lvl1pPr>
              <a:defRPr sz="3700">
                <a:solidFill>
                  <a:schemeClr val="tx2"/>
                </a:solidFill>
              </a:defRPr>
            </a:lvl1pPr>
          </a:lstStyle>
          <a:p>
            <a:r>
              <a:rPr lang="da-DK" dirty="0"/>
              <a:t>Overskrift 37pt skrives her</a:t>
            </a:r>
            <a:br>
              <a:rPr lang="da-DK" dirty="0"/>
            </a:br>
            <a:r>
              <a:rPr lang="da-DK" dirty="0"/>
              <a:t>i to eller flere linjer</a:t>
            </a:r>
          </a:p>
        </p:txBody>
      </p:sp>
      <p:sp>
        <p:nvSpPr>
          <p:cNvPr id="4" name="Pladsholder til dato 3"/>
          <p:cNvSpPr>
            <a:spLocks noGrp="1"/>
          </p:cNvSpPr>
          <p:nvPr>
            <p:ph type="dt" sz="half" idx="10"/>
          </p:nvPr>
        </p:nvSpPr>
        <p:spPr/>
        <p:txBody>
          <a:bodyPr/>
          <a:lstStyle>
            <a:lvl1pPr>
              <a:defRPr>
                <a:solidFill>
                  <a:schemeClr val="tx1"/>
                </a:solidFill>
              </a:defRPr>
            </a:lvl1pPr>
          </a:lstStyle>
          <a:p>
            <a:r>
              <a:rPr lang="da-DK" noProof="0"/>
              <a:t>Herlev and Gentofte Hospital, University of Copenhagen</a:t>
            </a:r>
            <a:endParaRPr lang="da-DK" noProof="0"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da-DK"/>
              <a:t>Titel/beskrivelse (Sidehoved/fod)</a:t>
            </a:r>
            <a:endParaRPr lang="da-DK"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667EC89C-17A0-4E64-A6D2-B825673CEEDF}" type="slidenum">
              <a:rPr lang="da-DK" smtClean="0"/>
              <a:pPr/>
              <a:t>‹nr.›</a:t>
            </a:fld>
            <a:endParaRPr lang="da-DK" dirty="0"/>
          </a:p>
        </p:txBody>
      </p:sp>
      <p:sp>
        <p:nvSpPr>
          <p:cNvPr id="17" name="Pladsholder til tekst 3"/>
          <p:cNvSpPr>
            <a:spLocks noGrp="1"/>
          </p:cNvSpPr>
          <p:nvPr>
            <p:ph type="body" sz="quarter" idx="13"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grpSp>
        <p:nvGrpSpPr>
          <p:cNvPr id="19" name="Logo"/>
          <p:cNvGrpSpPr/>
          <p:nvPr userDrawn="1"/>
        </p:nvGrpSpPr>
        <p:grpSpPr>
          <a:xfrm>
            <a:off x="457200" y="1584000"/>
            <a:ext cx="687600" cy="687600"/>
            <a:chOff x="457200" y="5718575"/>
            <a:chExt cx="687600" cy="687600"/>
          </a:xfrm>
        </p:grpSpPr>
        <p:pic>
          <p:nvPicPr>
            <p:cNvPr id="20" name="Logo 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22" name="Reg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
        <p:nvSpPr>
          <p:cNvPr id="14"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15" name="Gruppe 14"/>
          <p:cNvGrpSpPr/>
          <p:nvPr userDrawn="1"/>
        </p:nvGrpSpPr>
        <p:grpSpPr>
          <a:xfrm>
            <a:off x="4860032" y="44624"/>
            <a:ext cx="4283967" cy="611188"/>
            <a:chOff x="4860032" y="44624"/>
            <a:chExt cx="4283967" cy="611188"/>
          </a:xfrm>
        </p:grpSpPr>
        <p:sp>
          <p:nvSpPr>
            <p:cNvPr id="16"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18" name="Picture 4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Sundhedsvidenskabelige_Fakult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512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a:t>Herlev and Gentofte Hospital, University of Copenhagen</a:t>
            </a:r>
            <a:endParaRPr lang="da-DK" dirty="0"/>
          </a:p>
        </p:txBody>
      </p:sp>
      <p:sp>
        <p:nvSpPr>
          <p:cNvPr id="3" name="Pladsholder til sidefod 2"/>
          <p:cNvSpPr>
            <a:spLocks noGrp="1"/>
          </p:cNvSpPr>
          <p:nvPr>
            <p:ph type="ftr" sz="quarter" idx="11"/>
          </p:nvPr>
        </p:nvSpPr>
        <p:spPr/>
        <p:txBody>
          <a:bodyPr/>
          <a:lstStyle/>
          <a:p>
            <a:r>
              <a:rPr lang="da-DK"/>
              <a:t>Titel/beskrivelse (Sidehoved/fod)</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
        <p:nvSpPr>
          <p:cNvPr id="5" name="Pladsholder til tekst 3"/>
          <p:cNvSpPr>
            <a:spLocks noGrp="1"/>
          </p:cNvSpPr>
          <p:nvPr>
            <p:ph type="body" sz="quarter" idx="13" hasCustomPrompt="1"/>
          </p:nvPr>
        </p:nvSpPr>
        <p:spPr>
          <a:xfrm>
            <a:off x="1371600" y="399192"/>
            <a:ext cx="3432175" cy="358444"/>
          </a:xfrm>
        </p:spPr>
        <p:txBody>
          <a:bodyPr/>
          <a:lstStyle>
            <a:lvl1pPr marL="0" indent="0">
              <a:buNone/>
              <a:defRPr lang="da-DK" sz="1200" b="1" kern="1200" dirty="0">
                <a:solidFill>
                  <a:srgbClr val="B3B3B3"/>
                </a:solidFill>
                <a:latin typeface="+mn-lt"/>
                <a:ea typeface="+mn-ea"/>
                <a:cs typeface="+mn-cs"/>
              </a:defRPr>
            </a:lvl1pPr>
          </a:lstStyle>
          <a:p>
            <a:pPr lvl="0"/>
            <a:r>
              <a:rPr lang="da-DK" dirty="0"/>
              <a:t>Evt. center/afdeling/enhed skrives her</a:t>
            </a:r>
          </a:p>
        </p:txBody>
      </p:sp>
      <p:sp>
        <p:nvSpPr>
          <p:cNvPr id="7" name="Tekstfelt 4"/>
          <p:cNvSpPr txBox="1"/>
          <p:nvPr userDrawn="1"/>
        </p:nvSpPr>
        <p:spPr>
          <a:xfrm>
            <a:off x="1371600" y="207098"/>
            <a:ext cx="2340260" cy="215444"/>
          </a:xfrm>
          <a:prstGeom prst="rect">
            <a:avLst/>
          </a:prstGeom>
          <a:noFill/>
        </p:spPr>
        <p:txBody>
          <a:bodyPr wrap="square" lIns="0" tIns="0" rIns="0" bIns="0" rtlCol="0">
            <a:noAutofit/>
          </a:bodyPr>
          <a:lstStyle/>
          <a:p>
            <a:r>
              <a:rPr lang="da-DK" sz="1200" b="1" noProof="0" dirty="0">
                <a:solidFill>
                  <a:srgbClr val="565656"/>
                </a:solidFill>
              </a:rPr>
              <a:t>Herlev and Gentofte Hospital</a:t>
            </a:r>
          </a:p>
        </p:txBody>
      </p:sp>
      <p:grpSp>
        <p:nvGrpSpPr>
          <p:cNvPr id="8" name="Gruppe 7"/>
          <p:cNvGrpSpPr/>
          <p:nvPr userDrawn="1"/>
        </p:nvGrpSpPr>
        <p:grpSpPr>
          <a:xfrm>
            <a:off x="4860032" y="44624"/>
            <a:ext cx="4283967" cy="611188"/>
            <a:chOff x="4860032" y="44624"/>
            <a:chExt cx="4283967" cy="611188"/>
          </a:xfrm>
        </p:grpSpPr>
        <p:sp>
          <p:nvSpPr>
            <p:cNvPr id="9" name="Line 42"/>
            <p:cNvSpPr>
              <a:spLocks noChangeShapeType="1"/>
            </p:cNvSpPr>
            <p:nvPr userDrawn="1"/>
          </p:nvSpPr>
          <p:spPr bwMode="auto">
            <a:xfrm flipH="1">
              <a:off x="4869556" y="614537"/>
              <a:ext cx="4274443" cy="0"/>
            </a:xfrm>
            <a:prstGeom prst="line">
              <a:avLst/>
            </a:prstGeom>
            <a:noFill/>
            <a:ln w="6350">
              <a:solidFill>
                <a:srgbClr val="2A216A"/>
              </a:solidFill>
              <a:round/>
              <a:headEnd/>
              <a:tailEnd/>
            </a:ln>
          </p:spPr>
          <p:txBody>
            <a:bodyPr/>
            <a:lstStyle/>
            <a:p>
              <a:pPr>
                <a:defRPr/>
              </a:pPr>
              <a:endParaRPr lang="en-GB">
                <a:latin typeface="Arial" pitchFamily="-111" charset="0"/>
                <a:ea typeface="ヒラギノ角ゴ Pro W3" pitchFamily="-111" charset="-128"/>
                <a:cs typeface="ヒラギノ角ゴ Pro W3" pitchFamily="-111" charset="-128"/>
              </a:endParaRPr>
            </a:p>
          </p:txBody>
        </p:sp>
        <p:pic>
          <p:nvPicPr>
            <p:cNvPr id="1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4770" y="44624"/>
              <a:ext cx="441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Sundhedsvidenskabelige_Fakulte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860032" y="209724"/>
              <a:ext cx="3221038" cy="309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861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ktangel 13"/>
          <p:cNvSpPr/>
          <p:nvPr/>
        </p:nvSpPr>
        <p:spPr>
          <a:xfrm>
            <a:off x="611560" y="6174000"/>
            <a:ext cx="8532007" cy="6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12"/>
          <p:cNvSpPr/>
          <p:nvPr/>
        </p:nvSpPr>
        <p:spPr>
          <a:xfrm>
            <a:off x="8460000" y="6174000"/>
            <a:ext cx="683568" cy="68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0" y="0"/>
            <a:ext cx="683568" cy="617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p>
        </p:txBody>
      </p:sp>
      <p:sp>
        <p:nvSpPr>
          <p:cNvPr id="11" name="Rektangel 10"/>
          <p:cNvSpPr/>
          <p:nvPr/>
        </p:nvSpPr>
        <p:spPr>
          <a:xfrm>
            <a:off x="0" y="6174197"/>
            <a:ext cx="683568" cy="684000"/>
          </a:xfrm>
          <a:prstGeom prst="rect">
            <a:avLst/>
          </a:prstGeom>
          <a:solidFill>
            <a:srgbClr val="1F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p:cNvSpPr>
            <a:spLocks noGrp="1"/>
          </p:cNvSpPr>
          <p:nvPr>
            <p:ph type="title"/>
          </p:nvPr>
        </p:nvSpPr>
        <p:spPr>
          <a:xfrm>
            <a:off x="1368000" y="908719"/>
            <a:ext cx="7092000" cy="1125943"/>
          </a:xfrm>
          <a:prstGeom prst="rect">
            <a:avLst/>
          </a:prstGeom>
        </p:spPr>
        <p:txBody>
          <a:bodyPr vert="horz" lIns="0" tIns="0" rIns="0" bIns="0" rtlCol="0" anchor="b" anchorCtr="0">
            <a:noAutofit/>
          </a:bodyPr>
          <a:lstStyle/>
          <a:p>
            <a:r>
              <a:rPr lang="da-DK" dirty="0"/>
              <a:t>Overskrift 27pt i to eller flere linjer </a:t>
            </a:r>
            <a:br>
              <a:rPr lang="da-DK" dirty="0"/>
            </a:br>
            <a:r>
              <a:rPr lang="da-DK" dirty="0"/>
              <a:t>teksten vokser opad</a:t>
            </a:r>
          </a:p>
        </p:txBody>
      </p:sp>
      <p:sp>
        <p:nvSpPr>
          <p:cNvPr id="3" name="Pladsholder til tekst 2"/>
          <p:cNvSpPr>
            <a:spLocks noGrp="1"/>
          </p:cNvSpPr>
          <p:nvPr>
            <p:ph type="body" idx="1"/>
          </p:nvPr>
        </p:nvSpPr>
        <p:spPr>
          <a:xfrm>
            <a:off x="1368000" y="2329200"/>
            <a:ext cx="7092000" cy="3158788"/>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4" name="Pladsholder til dato 3"/>
          <p:cNvSpPr>
            <a:spLocks noGrp="1"/>
          </p:cNvSpPr>
          <p:nvPr>
            <p:ph type="dt" sz="half" idx="2"/>
          </p:nvPr>
        </p:nvSpPr>
        <p:spPr>
          <a:xfrm>
            <a:off x="5328084" y="6289200"/>
            <a:ext cx="2889684" cy="139408"/>
          </a:xfrm>
          <a:prstGeom prst="rect">
            <a:avLst/>
          </a:prstGeom>
        </p:spPr>
        <p:txBody>
          <a:bodyPr vert="horz" lIns="0" tIns="0" rIns="0" bIns="0" rtlCol="0" anchor="t" anchorCtr="0">
            <a:noAutofit/>
          </a:bodyPr>
          <a:lstStyle>
            <a:lvl1pPr algn="r">
              <a:defRPr sz="900">
                <a:solidFill>
                  <a:schemeClr val="bg1"/>
                </a:solidFill>
              </a:defRPr>
            </a:lvl1pPr>
          </a:lstStyle>
          <a:p>
            <a:r>
              <a:rPr lang="da-DK"/>
              <a:t>Herlev and Gentofte Hospital, University of Copenhagen</a:t>
            </a:r>
            <a:endParaRPr lang="da-DK" dirty="0"/>
          </a:p>
        </p:txBody>
      </p:sp>
      <p:sp>
        <p:nvSpPr>
          <p:cNvPr id="5" name="Pladsholder til sidefod 4"/>
          <p:cNvSpPr>
            <a:spLocks noGrp="1"/>
          </p:cNvSpPr>
          <p:nvPr>
            <p:ph type="ftr" sz="quarter" idx="3"/>
          </p:nvPr>
        </p:nvSpPr>
        <p:spPr>
          <a:xfrm>
            <a:off x="1371600" y="6290559"/>
            <a:ext cx="3224211" cy="139408"/>
          </a:xfrm>
          <a:prstGeom prst="rect">
            <a:avLst/>
          </a:prstGeom>
        </p:spPr>
        <p:txBody>
          <a:bodyPr vert="horz" lIns="0" tIns="0" rIns="0" bIns="0" rtlCol="0" anchor="t" anchorCtr="0">
            <a:noAutofit/>
          </a:bodyPr>
          <a:lstStyle>
            <a:lvl1pPr algn="l">
              <a:defRPr lang="da-DK" sz="900" kern="1200" dirty="0">
                <a:solidFill>
                  <a:schemeClr val="bg1"/>
                </a:solidFill>
                <a:latin typeface="+mn-lt"/>
                <a:ea typeface="+mn-ea"/>
                <a:cs typeface="+mn-cs"/>
              </a:defRPr>
            </a:lvl1pPr>
          </a:lstStyle>
          <a:p>
            <a:r>
              <a:rPr lang="da-DK"/>
              <a:t>Titel/beskrivelse (Sidehoved/fod)</a:t>
            </a:r>
            <a:endParaRPr lang="da-DK" dirty="0"/>
          </a:p>
        </p:txBody>
      </p:sp>
      <p:sp>
        <p:nvSpPr>
          <p:cNvPr id="6" name="Pladsholder til diasnummer 5"/>
          <p:cNvSpPr>
            <a:spLocks noGrp="1"/>
          </p:cNvSpPr>
          <p:nvPr>
            <p:ph type="sldNum" sz="quarter" idx="4"/>
          </p:nvPr>
        </p:nvSpPr>
        <p:spPr>
          <a:xfrm>
            <a:off x="8459788" y="6288074"/>
            <a:ext cx="684211" cy="144000"/>
          </a:xfrm>
          <a:prstGeom prst="rect">
            <a:avLst/>
          </a:prstGeom>
        </p:spPr>
        <p:txBody>
          <a:bodyPr vert="horz" lIns="0" tIns="0" rIns="0" bIns="0" rtlCol="0" anchor="t" anchorCtr="0">
            <a:noAutofit/>
          </a:bodyPr>
          <a:lstStyle>
            <a:lvl1pPr algn="ctr">
              <a:defRPr lang="da-DK" sz="900" b="1" kern="1200" smtClean="0">
                <a:solidFill>
                  <a:schemeClr val="bg1"/>
                </a:solidFill>
                <a:latin typeface="+mn-lt"/>
                <a:ea typeface="+mn-ea"/>
                <a:cs typeface="+mn-cs"/>
              </a:defRPr>
            </a:lvl1pPr>
          </a:lstStyle>
          <a:p>
            <a:fld id="{0DAB5548-7253-48D6-B95B-F3D312A72220}" type="slidenum">
              <a:rPr lang="da-DK" smtClean="0"/>
              <a:pPr/>
              <a:t>‹nr.›</a:t>
            </a:fld>
            <a:endParaRPr lang="da-DK" dirty="0"/>
          </a:p>
        </p:txBody>
      </p:sp>
      <p:grpSp>
        <p:nvGrpSpPr>
          <p:cNvPr id="15" name="Logo"/>
          <p:cNvGrpSpPr/>
          <p:nvPr/>
        </p:nvGrpSpPr>
        <p:grpSpPr>
          <a:xfrm>
            <a:off x="457200" y="5718575"/>
            <a:ext cx="687600" cy="687600"/>
            <a:chOff x="457200" y="5718575"/>
            <a:chExt cx="687600" cy="687600"/>
          </a:xfrm>
        </p:grpSpPr>
        <p:pic>
          <p:nvPicPr>
            <p:cNvPr id="12" name="Logo H"/>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5718575"/>
              <a:ext cx="687600" cy="687600"/>
            </a:xfrm>
            <a:prstGeom prst="rect">
              <a:avLst/>
            </a:prstGeom>
          </p:spPr>
        </p:pic>
        <p:pic>
          <p:nvPicPr>
            <p:cNvPr id="18" name="Reg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732" y="5763982"/>
              <a:ext cx="116417" cy="594784"/>
            </a:xfrm>
            <a:prstGeom prst="rect">
              <a:avLst/>
            </a:prstGeom>
          </p:spPr>
        </p:pic>
      </p:gr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4" r:id="rId5"/>
    <p:sldLayoutId id="2147483665" r:id="rId6"/>
    <p:sldLayoutId id="2147483662" r:id="rId7"/>
    <p:sldLayoutId id="2147483658" r:id="rId8"/>
    <p:sldLayoutId id="2147483655" r:id="rId9"/>
    <p:sldLayoutId id="2147483663" r:id="rId10"/>
  </p:sldLayoutIdLst>
  <p:hf hdr="0"/>
  <p:txStyles>
    <p:titleStyle>
      <a:lvl1pPr algn="l" defTabSz="914400" rtl="0" eaLnBrk="1" latinLnBrk="0" hangingPunct="1">
        <a:lnSpc>
          <a:spcPct val="85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pos="849" userDrawn="1">
          <p15:clr>
            <a:srgbClr val="F26B43"/>
          </p15:clr>
        </p15:guide>
        <p15:guide id="4" pos="5330" userDrawn="1">
          <p15:clr>
            <a:srgbClr val="F26B43"/>
          </p15:clr>
        </p15:guide>
        <p15:guide id="5" orient="horz" pos="1284" userDrawn="1">
          <p15:clr>
            <a:srgbClr val="F26B43"/>
          </p15:clr>
        </p15:guide>
        <p15:guide id="6" orient="horz" pos="1467" userDrawn="1">
          <p15:clr>
            <a:srgbClr val="F26B43"/>
          </p15:clr>
        </p15:guide>
        <p15:guide id="7" orient="horz" pos="3455" userDrawn="1">
          <p15:clr>
            <a:srgbClr val="F26B43"/>
          </p15:clr>
        </p15:guide>
        <p15:guide id="8" pos="2947" userDrawn="1">
          <p15:clr>
            <a:srgbClr val="F26B43"/>
          </p15:clr>
        </p15:guide>
        <p15:guide id="9" pos="30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sz="3200" dirty="0"/>
              <a:t>HSP Guidance used in cancer assay for precision medicine</a:t>
            </a:r>
            <a:r>
              <a:rPr lang="da-DK" sz="3200" dirty="0"/>
              <a:t/>
            </a:r>
            <a:br>
              <a:rPr lang="da-DK" sz="3200" dirty="0"/>
            </a:br>
            <a:endParaRPr lang="da-DK" sz="3200" dirty="0"/>
          </a:p>
        </p:txBody>
      </p:sp>
      <p:sp>
        <p:nvSpPr>
          <p:cNvPr id="3" name="Undertitel 2"/>
          <p:cNvSpPr>
            <a:spLocks noGrp="1"/>
          </p:cNvSpPr>
          <p:nvPr>
            <p:ph type="subTitle" idx="1"/>
          </p:nvPr>
        </p:nvSpPr>
        <p:spPr/>
        <p:txBody>
          <a:bodyPr/>
          <a:lstStyle/>
          <a:p>
            <a:pPr algn="ctr">
              <a:lnSpc>
                <a:spcPct val="100000"/>
              </a:lnSpc>
            </a:pPr>
            <a:r>
              <a:rPr lang="da-DK" sz="1600" dirty="0" smtClean="0"/>
              <a:t>6th of April 2017</a:t>
            </a:r>
            <a:endParaRPr lang="da-DK" sz="1600" dirty="0"/>
          </a:p>
        </p:txBody>
      </p:sp>
      <p:sp>
        <p:nvSpPr>
          <p:cNvPr id="6" name="Pladsholder til sidefod 5"/>
          <p:cNvSpPr>
            <a:spLocks noGrp="1"/>
          </p:cNvSpPr>
          <p:nvPr>
            <p:ph type="ftr" sz="quarter" idx="11"/>
          </p:nvPr>
        </p:nvSpPr>
        <p:spPr>
          <a:xfrm>
            <a:off x="1371600" y="6290558"/>
            <a:ext cx="3224211" cy="450809"/>
          </a:xfrm>
        </p:spPr>
        <p:txBody>
          <a:bodyPr/>
          <a:lstStyle/>
          <a:p>
            <a:r>
              <a:rPr lang="da-DK" dirty="0" smtClean="0"/>
              <a:t>Tim Svenstrup Poulsen</a:t>
            </a:r>
            <a:endParaRPr lang="da-DK" dirty="0"/>
          </a:p>
          <a:p>
            <a:r>
              <a:rPr lang="da-DK" dirty="0" err="1" smtClean="0"/>
              <a:t>Molecular</a:t>
            </a:r>
            <a:r>
              <a:rPr lang="da-DK" dirty="0" smtClean="0"/>
              <a:t> </a:t>
            </a:r>
            <a:r>
              <a:rPr lang="da-DK" dirty="0" err="1" smtClean="0"/>
              <a:t>Biologist</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1</a:t>
            </a:fld>
            <a:endParaRPr lang="da-DK" dirty="0"/>
          </a:p>
        </p:txBody>
      </p:sp>
      <p:sp>
        <p:nvSpPr>
          <p:cNvPr id="8" name="Pladsholder til tekst 3"/>
          <p:cNvSpPr txBox="1">
            <a:spLocks/>
          </p:cNvSpPr>
          <p:nvPr/>
        </p:nvSpPr>
        <p:spPr>
          <a:xfrm>
            <a:off x="5484812" y="22764"/>
            <a:ext cx="3659188" cy="19660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US" dirty="0"/>
          </a:p>
        </p:txBody>
      </p:sp>
      <p:sp>
        <p:nvSpPr>
          <p:cNvPr id="9" name="Pladsholder til tekst 3"/>
          <p:cNvSpPr txBox="1">
            <a:spLocks/>
          </p:cNvSpPr>
          <p:nvPr/>
        </p:nvSpPr>
        <p:spPr>
          <a:xfrm>
            <a:off x="1187624" y="57277"/>
            <a:ext cx="3659188" cy="1966076"/>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US" dirty="0"/>
          </a:p>
        </p:txBody>
      </p:sp>
      <p:sp>
        <p:nvSpPr>
          <p:cNvPr id="10" name="Pladsholder til tekst 3"/>
          <p:cNvSpPr txBox="1">
            <a:spLocks/>
          </p:cNvSpPr>
          <p:nvPr/>
        </p:nvSpPr>
        <p:spPr>
          <a:xfrm>
            <a:off x="5148064" y="51597"/>
            <a:ext cx="3659188" cy="1966076"/>
          </a:xfrm>
          <a:prstGeom prst="rect">
            <a:avLst/>
          </a:prstGeom>
          <a:solidFill>
            <a:schemeClr val="bg1"/>
          </a:solidFill>
        </p:spPr>
        <p:txBody>
          <a:bodyPr vert="horz" lIns="0" tIns="0" rIns="0" bIns="0" rtlCol="0">
            <a:noAutofit/>
          </a:bodyPr>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US" dirty="0"/>
          </a:p>
        </p:txBody>
      </p:sp>
      <p:pic>
        <p:nvPicPr>
          <p:cNvPr id="11"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63979"/>
            <a:ext cx="2771800" cy="1924861"/>
          </a:xfrm>
          <a:prstGeom prst="rect">
            <a:avLst/>
          </a:prstGeom>
        </p:spPr>
      </p:pic>
      <p:sp>
        <p:nvSpPr>
          <p:cNvPr id="4" name="Tekstboks 3"/>
          <p:cNvSpPr txBox="1"/>
          <p:nvPr/>
        </p:nvSpPr>
        <p:spPr>
          <a:xfrm>
            <a:off x="1763688" y="4293096"/>
            <a:ext cx="5904656" cy="914400"/>
          </a:xfrm>
          <a:prstGeom prst="rect">
            <a:avLst/>
          </a:prstGeom>
          <a:noFill/>
        </p:spPr>
        <p:txBody>
          <a:bodyPr wrap="none" lIns="0" tIns="0" rIns="0" bIns="0" rtlCol="0">
            <a:noAutofit/>
          </a:bodyPr>
          <a:lstStyle/>
          <a:p>
            <a:r>
              <a:rPr lang="da-DK" dirty="0" smtClean="0">
                <a:solidFill>
                  <a:schemeClr val="bg1"/>
                </a:solidFill>
              </a:rPr>
              <a:t>Department of </a:t>
            </a:r>
            <a:r>
              <a:rPr lang="da-DK" dirty="0" err="1" smtClean="0">
                <a:solidFill>
                  <a:schemeClr val="bg1"/>
                </a:solidFill>
              </a:rPr>
              <a:t>Pathology</a:t>
            </a:r>
            <a:r>
              <a:rPr lang="da-DK" dirty="0" smtClean="0">
                <a:solidFill>
                  <a:schemeClr val="bg1"/>
                </a:solidFill>
              </a:rPr>
              <a:t>, </a:t>
            </a:r>
            <a:r>
              <a:rPr lang="da-DK" dirty="0" err="1" smtClean="0">
                <a:solidFill>
                  <a:schemeClr val="bg1"/>
                </a:solidFill>
              </a:rPr>
              <a:t>Molecular</a:t>
            </a:r>
            <a:r>
              <a:rPr lang="da-DK" dirty="0" smtClean="0">
                <a:solidFill>
                  <a:schemeClr val="bg1"/>
                </a:solidFill>
              </a:rPr>
              <a:t> Unit, Herlev Hospital</a:t>
            </a:r>
          </a:p>
        </p:txBody>
      </p:sp>
    </p:spTree>
    <p:extLst>
      <p:ext uri="{BB962C8B-B14F-4D97-AF65-F5344CB8AC3E}">
        <p14:creationId xmlns:p14="http://schemas.microsoft.com/office/powerpoint/2010/main" val="106977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The effect of heating on DNA</a:t>
            </a:r>
            <a:endParaRPr lang="en-US"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10</a:t>
            </a:fld>
            <a:endParaRPr lang="da-DK" dirty="0"/>
          </a:p>
        </p:txBody>
      </p:sp>
      <p:sp>
        <p:nvSpPr>
          <p:cNvPr id="6" name="Pladsholder til indhold 5"/>
          <p:cNvSpPr>
            <a:spLocks noGrp="1"/>
          </p:cNvSpPr>
          <p:nvPr>
            <p:ph sz="quarter" idx="13"/>
          </p:nvPr>
        </p:nvSpPr>
        <p:spPr>
          <a:xfrm>
            <a:off x="1368425" y="1844824"/>
            <a:ext cx="2627511" cy="4104455"/>
          </a:xfrm>
        </p:spPr>
        <p:txBody>
          <a:bodyPr/>
          <a:lstStyle/>
          <a:p>
            <a:r>
              <a:rPr lang="en-US" dirty="0" smtClean="0"/>
              <a:t>Since the sugar and phosphate backbone of DNA are common to all the nucleosides, the specificity must be on the pyrimidine and purine bases</a:t>
            </a:r>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3074" name="Picture 2" descr="Billedresultat for dna melts at temper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874447"/>
            <a:ext cx="4690120" cy="342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Base pairing</a:t>
            </a:r>
            <a:endParaRPr lang="en-US" dirty="0"/>
          </a:p>
        </p:txBody>
      </p:sp>
      <p:sp>
        <p:nvSpPr>
          <p:cNvPr id="3" name="Pladsholder til dato 2"/>
          <p:cNvSpPr>
            <a:spLocks noGrp="1"/>
          </p:cNvSpPr>
          <p:nvPr>
            <p:ph type="dt" sz="half" idx="10"/>
          </p:nvPr>
        </p:nvSpPr>
        <p:spPr>
          <a:xfrm>
            <a:off x="6516216" y="6289200"/>
            <a:ext cx="1701552"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11</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4283695" cy="3160713"/>
          </a:xfrm>
        </p:spPr>
        <p:txBody>
          <a:bodyPr/>
          <a:lstStyle/>
          <a:p>
            <a:pPr marL="0" indent="0">
              <a:buNone/>
            </a:pPr>
            <a:r>
              <a:rPr lang="en-US" dirty="0"/>
              <a:t>T</a:t>
            </a:r>
            <a:r>
              <a:rPr lang="en-US" dirty="0" smtClean="0"/>
              <a:t>he </a:t>
            </a:r>
            <a:r>
              <a:rPr lang="en-US" dirty="0"/>
              <a:t>double helix can be disrupted by heating </a:t>
            </a:r>
            <a:r>
              <a:rPr lang="en-US" dirty="0" smtClean="0"/>
              <a:t>of </a:t>
            </a:r>
            <a:r>
              <a:rPr lang="en-US" dirty="0"/>
              <a:t>DNA. The heating disrupts the hydrogen bonds between base pairs and thereby causes the strands to separate. The dissociation of the double helix is often called </a:t>
            </a:r>
            <a:r>
              <a:rPr lang="en-US" dirty="0" smtClean="0"/>
              <a:t>denaturation/</a:t>
            </a:r>
            <a:r>
              <a:rPr lang="en-US" i="1" dirty="0" smtClean="0"/>
              <a:t>melting.</a:t>
            </a:r>
            <a:r>
              <a:rPr lang="en-US" dirty="0" smtClean="0"/>
              <a:t> However heating </a:t>
            </a:r>
            <a:r>
              <a:rPr lang="en-US" dirty="0" smtClean="0"/>
              <a:t>destroy </a:t>
            </a:r>
            <a:r>
              <a:rPr lang="en-US" dirty="0" smtClean="0"/>
              <a:t>cell morphology.</a:t>
            </a:r>
            <a:endParaRPr lang="da-DK" dirty="0"/>
          </a:p>
        </p:txBody>
      </p:sp>
      <p:pic>
        <p:nvPicPr>
          <p:cNvPr id="3078" name="Picture 6" descr="Figure 5.12. Structures of the Base Pairs Proposed by Watson and Cr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614" y="2060848"/>
            <a:ext cx="19431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95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altLang="da-DK" sz="2800" dirty="0" smtClean="0">
                <a:latin typeface="Helvetica" pitchFamily="126" charset="0"/>
              </a:rPr>
              <a:t>Effects </a:t>
            </a:r>
            <a:r>
              <a:rPr lang="en-US" altLang="da-DK" sz="2800" dirty="0">
                <a:latin typeface="Helvetica" pitchFamily="126" charset="0"/>
              </a:rPr>
              <a:t>of </a:t>
            </a:r>
            <a:r>
              <a:rPr lang="en-US" altLang="da-DK" sz="2800" dirty="0" err="1">
                <a:latin typeface="Helvetica" pitchFamily="126" charset="0"/>
              </a:rPr>
              <a:t>Formamide</a:t>
            </a:r>
            <a:r>
              <a:rPr lang="en-US" altLang="da-DK" sz="2800" dirty="0">
                <a:latin typeface="Helvetica" pitchFamily="126" charset="0"/>
              </a:rPr>
              <a:t> on DNA Stability</a:t>
            </a:r>
            <a:endParaRPr lang="en-US"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12</a:t>
            </a:fld>
            <a:endParaRPr lang="da-DK" dirty="0"/>
          </a:p>
        </p:txBody>
      </p:sp>
      <p:sp>
        <p:nvSpPr>
          <p:cNvPr id="6" name="Pladsholder til indhold 5"/>
          <p:cNvSpPr>
            <a:spLocks noGrp="1"/>
          </p:cNvSpPr>
          <p:nvPr>
            <p:ph sz="quarter" idx="13"/>
          </p:nvPr>
        </p:nvSpPr>
        <p:spPr>
          <a:xfrm>
            <a:off x="4139952" y="5398976"/>
            <a:ext cx="4787107" cy="792088"/>
          </a:xfrm>
        </p:spPr>
        <p:txBody>
          <a:bodyPr/>
          <a:lstStyle/>
          <a:p>
            <a:r>
              <a:rPr lang="en-US" altLang="da-DK" sz="1050" dirty="0" smtClean="0">
                <a:latin typeface="Helvetica" pitchFamily="126" charset="0"/>
              </a:rPr>
              <a:t>Stabilization </a:t>
            </a:r>
            <a:r>
              <a:rPr lang="en-US" altLang="da-DK" sz="1050" dirty="0">
                <a:latin typeface="Helvetica" pitchFamily="126" charset="0"/>
              </a:rPr>
              <a:t>of the coil state by ‘</a:t>
            </a:r>
            <a:r>
              <a:rPr lang="en-US" altLang="da-DK" sz="1050" dirty="0" err="1">
                <a:latin typeface="Helvetica" pitchFamily="126" charset="0"/>
              </a:rPr>
              <a:t>formamidation</a:t>
            </a:r>
            <a:r>
              <a:rPr lang="en-US" altLang="da-DK" sz="1050" dirty="0">
                <a:latin typeface="Helvetica" pitchFamily="126" charset="0"/>
              </a:rPr>
              <a:t>’ of the Watson-Crick binding sites of the bases. The model includes the potential enhancement of hydrogen bonding through resonance-assistance between base pairs as well as between bases and </a:t>
            </a:r>
            <a:r>
              <a:rPr lang="en-US" altLang="da-DK" sz="1050" dirty="0" err="1">
                <a:latin typeface="Helvetica" pitchFamily="126" charset="0"/>
              </a:rPr>
              <a:t>formamide</a:t>
            </a:r>
            <a:r>
              <a:rPr lang="en-US" altLang="da-DK" sz="1050" dirty="0" smtClean="0">
                <a:latin typeface="Helvetica" pitchFamily="126" charset="0"/>
              </a:rPr>
              <a:t>. </a:t>
            </a:r>
            <a:r>
              <a:rPr lang="en-US" altLang="da-DK" sz="1050" dirty="0">
                <a:solidFill>
                  <a:srgbClr val="7F7F7F"/>
                </a:solidFill>
                <a:latin typeface="Helvetica" pitchFamily="126" charset="0"/>
              </a:rPr>
              <a:t>Nucleic Acids Res. 1996;24(11):2095-2103. </a:t>
            </a:r>
            <a:endParaRPr lang="en-US" sz="1050"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12"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9684" y="1988840"/>
            <a:ext cx="35687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3" name="Pladsholder til indhold 3"/>
          <p:cNvSpPr txBox="1">
            <a:spLocks/>
          </p:cNvSpPr>
          <p:nvPr/>
        </p:nvSpPr>
        <p:spPr>
          <a:xfrm>
            <a:off x="1368425" y="2060848"/>
            <a:ext cx="2843535" cy="3600400"/>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To preserve sample morphology, the </a:t>
            </a:r>
            <a:r>
              <a:rPr lang="en-US" dirty="0" smtClean="0"/>
              <a:t>traditional FISH assay </a:t>
            </a:r>
            <a:r>
              <a:rPr lang="en-US" dirty="0"/>
              <a:t>uses </a:t>
            </a:r>
            <a:r>
              <a:rPr lang="en-US" dirty="0" err="1"/>
              <a:t>formamide</a:t>
            </a:r>
            <a:r>
              <a:rPr lang="en-US" dirty="0"/>
              <a:t> to lower the </a:t>
            </a:r>
            <a:r>
              <a:rPr lang="en-US" dirty="0" smtClean="0"/>
              <a:t>Tm, by </a:t>
            </a:r>
            <a:r>
              <a:rPr lang="en-US" dirty="0" err="1" smtClean="0"/>
              <a:t>formamidation</a:t>
            </a:r>
            <a:r>
              <a:rPr lang="en-US" dirty="0" smtClean="0"/>
              <a:t> of the bases.</a:t>
            </a:r>
          </a:p>
          <a:p>
            <a:pPr marL="0" indent="0">
              <a:buNone/>
            </a:pPr>
            <a:r>
              <a:rPr lang="en-US" dirty="0" smtClean="0"/>
              <a:t>To </a:t>
            </a:r>
            <a:r>
              <a:rPr lang="en-US" dirty="0"/>
              <a:t>substitute for </a:t>
            </a:r>
            <a:r>
              <a:rPr lang="en-US" dirty="0" err="1" smtClean="0"/>
              <a:t>formamide</a:t>
            </a:r>
            <a:r>
              <a:rPr lang="en-US" dirty="0" smtClean="0"/>
              <a:t> we used HSP to identify suitable candidates.</a:t>
            </a:r>
          </a:p>
          <a:p>
            <a:pPr marL="0" indent="0">
              <a:buNone/>
            </a:pPr>
            <a:endParaRPr lang="en-US" dirty="0"/>
          </a:p>
          <a:p>
            <a:pPr marL="0" indent="0">
              <a:buFont typeface="Arial" panose="020B0604020202020204" pitchFamily="34" charset="0"/>
              <a:buNone/>
            </a:pPr>
            <a:endParaRPr lang="da-DK" dirty="0"/>
          </a:p>
        </p:txBody>
      </p:sp>
    </p:spTree>
    <p:extLst>
      <p:ext uri="{BB962C8B-B14F-4D97-AF65-F5344CB8AC3E}">
        <p14:creationId xmlns:p14="http://schemas.microsoft.com/office/powerpoint/2010/main" val="3872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HSP Correlation for DNA</a:t>
            </a:r>
            <a:endParaRPr lang="en-US" dirty="0"/>
          </a:p>
        </p:txBody>
      </p:sp>
      <p:sp>
        <p:nvSpPr>
          <p:cNvPr id="3" name="Pladsholder til dato 2"/>
          <p:cNvSpPr>
            <a:spLocks noGrp="1"/>
          </p:cNvSpPr>
          <p:nvPr>
            <p:ph type="dt" sz="half" idx="10"/>
          </p:nvPr>
        </p:nvSpPr>
        <p:spPr>
          <a:xfrm>
            <a:off x="6444208" y="6289200"/>
            <a:ext cx="1773560"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13</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2915543" cy="3160713"/>
          </a:xfrm>
        </p:spPr>
        <p:txBody>
          <a:bodyPr/>
          <a:lstStyle/>
          <a:p>
            <a:pPr marL="0" indent="0">
              <a:buNone/>
            </a:pPr>
            <a:r>
              <a:rPr lang="en-US" dirty="0" smtClean="0"/>
              <a:t>The HSP for DNA was estimated from melting point data for different solvents found in the literature.</a:t>
            </a:r>
            <a:endParaRPr lang="da-DK" dirty="0"/>
          </a:p>
        </p:txBody>
      </p:sp>
      <p:graphicFrame>
        <p:nvGraphicFramePr>
          <p:cNvPr id="12" name="Tabel 11"/>
          <p:cNvGraphicFramePr>
            <a:graphicFrameLocks noGrp="1"/>
          </p:cNvGraphicFramePr>
          <p:nvPr>
            <p:extLst>
              <p:ext uri="{D42A27DB-BD31-4B8C-83A1-F6EECF244321}">
                <p14:modId xmlns:p14="http://schemas.microsoft.com/office/powerpoint/2010/main" val="2560063081"/>
              </p:ext>
            </p:extLst>
          </p:nvPr>
        </p:nvGraphicFramePr>
        <p:xfrm>
          <a:off x="4427984" y="2204864"/>
          <a:ext cx="4320480" cy="2673297"/>
        </p:xfrm>
        <a:graphic>
          <a:graphicData uri="http://schemas.openxmlformats.org/drawingml/2006/table">
            <a:tbl>
              <a:tblPr firstRow="1" bandRow="1">
                <a:tableStyleId>{5C22544A-7EE6-4342-B048-85BDC9FD1C3A}</a:tableStyleId>
              </a:tblPr>
              <a:tblGrid>
                <a:gridCol w="1080120"/>
                <a:gridCol w="1080120"/>
                <a:gridCol w="1080120"/>
                <a:gridCol w="1080120"/>
              </a:tblGrid>
              <a:tr h="333037">
                <a:tc>
                  <a:txBody>
                    <a:bodyPr/>
                    <a:lstStyle/>
                    <a:p>
                      <a:r>
                        <a:rPr lang="da-DK" sz="1600" dirty="0" smtClean="0"/>
                        <a:t>Solvent</a:t>
                      </a:r>
                      <a:endParaRPr lang="da-DK" sz="1600" dirty="0"/>
                    </a:p>
                  </a:txBody>
                  <a:tcPr marL="82118" marR="82118" marT="41060" marB="41060"/>
                </a:tc>
                <a:tc>
                  <a:txBody>
                    <a:bodyPr/>
                    <a:lstStyle/>
                    <a:p>
                      <a:pPr algn="ctr"/>
                      <a:r>
                        <a:rPr lang="el-GR" sz="1600" dirty="0" smtClean="0"/>
                        <a:t>δ</a:t>
                      </a:r>
                      <a:r>
                        <a:rPr lang="da-DK" sz="1600" baseline="-25000" dirty="0" smtClean="0"/>
                        <a:t>D</a:t>
                      </a:r>
                      <a:endParaRPr lang="da-DK" sz="1600" baseline="-25000" dirty="0"/>
                    </a:p>
                  </a:txBody>
                  <a:tcPr marL="82118" marR="82118" marT="41060" marB="41060"/>
                </a:tc>
                <a:tc>
                  <a:txBody>
                    <a:bodyPr/>
                    <a:lstStyle/>
                    <a:p>
                      <a:pPr algn="ctr"/>
                      <a:r>
                        <a:rPr lang="el-GR" sz="1600" dirty="0" smtClean="0"/>
                        <a:t>δ</a:t>
                      </a:r>
                      <a:r>
                        <a:rPr lang="da-DK" sz="1600" baseline="-25000" dirty="0" smtClean="0"/>
                        <a:t>P</a:t>
                      </a:r>
                      <a:endParaRPr lang="da-DK" sz="1600" dirty="0"/>
                    </a:p>
                  </a:txBody>
                  <a:tcPr marL="82118" marR="82118" marT="41060" marB="41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smtClean="0"/>
                        <a:t>δ</a:t>
                      </a:r>
                      <a:r>
                        <a:rPr lang="da-DK" sz="1600" baseline="-25000" smtClean="0"/>
                        <a:t>H</a:t>
                      </a:r>
                      <a:endParaRPr lang="da-DK" sz="1600" dirty="0" smtClean="0"/>
                    </a:p>
                  </a:txBody>
                  <a:tcPr marL="82118" marR="82118" marT="41060" marB="41060"/>
                </a:tc>
              </a:tr>
              <a:tr h="333037">
                <a:tc>
                  <a:txBody>
                    <a:bodyPr/>
                    <a:lstStyle/>
                    <a:p>
                      <a:r>
                        <a:rPr lang="da-DK" sz="1600" b="1" smtClean="0"/>
                        <a:t>DNA</a:t>
                      </a:r>
                      <a:endParaRPr lang="da-DK" sz="1600" b="1" dirty="0"/>
                    </a:p>
                  </a:txBody>
                  <a:tcPr marL="82118" marR="82118" marT="41060" marB="41060"/>
                </a:tc>
                <a:tc>
                  <a:txBody>
                    <a:bodyPr/>
                    <a:lstStyle/>
                    <a:p>
                      <a:pPr algn="ctr"/>
                      <a:r>
                        <a:rPr lang="da-DK" sz="1600" smtClean="0"/>
                        <a:t>19.0</a:t>
                      </a:r>
                      <a:endParaRPr lang="da-DK" sz="1600" dirty="0"/>
                    </a:p>
                  </a:txBody>
                  <a:tcPr marL="82118" marR="82118" marT="41060" marB="41060"/>
                </a:tc>
                <a:tc>
                  <a:txBody>
                    <a:bodyPr/>
                    <a:lstStyle/>
                    <a:p>
                      <a:pPr algn="ctr"/>
                      <a:r>
                        <a:rPr lang="da-DK" sz="1600" dirty="0" smtClean="0"/>
                        <a:t>20.0</a:t>
                      </a:r>
                      <a:endParaRPr lang="da-DK" sz="1600" dirty="0"/>
                    </a:p>
                  </a:txBody>
                  <a:tcPr marL="82118" marR="82118" marT="41060" marB="41060"/>
                </a:tc>
                <a:tc>
                  <a:txBody>
                    <a:bodyPr/>
                    <a:lstStyle/>
                    <a:p>
                      <a:pPr algn="ctr"/>
                      <a:r>
                        <a:rPr lang="da-DK" sz="1600" smtClean="0"/>
                        <a:t>11.0</a:t>
                      </a:r>
                      <a:endParaRPr lang="da-DK" sz="1600" dirty="0"/>
                    </a:p>
                  </a:txBody>
                  <a:tcPr marL="82118" marR="82118" marT="41060" marB="41060"/>
                </a:tc>
              </a:tr>
              <a:tr h="342038">
                <a:tc>
                  <a:txBody>
                    <a:bodyPr/>
                    <a:lstStyle/>
                    <a:p>
                      <a:endParaRPr lang="da-DK" sz="1600" dirty="0"/>
                    </a:p>
                  </a:txBody>
                  <a:tcPr marL="82118" marR="82118" marT="41060" marB="41060"/>
                </a:tc>
                <a:tc>
                  <a:txBody>
                    <a:bodyPr/>
                    <a:lstStyle/>
                    <a:p>
                      <a:pPr algn="ctr"/>
                      <a:endParaRPr lang="da-DK" sz="1600" dirty="0"/>
                    </a:p>
                  </a:txBody>
                  <a:tcPr marL="82118" marR="82118" marT="41060" marB="41060"/>
                </a:tc>
                <a:tc>
                  <a:txBody>
                    <a:bodyPr/>
                    <a:lstStyle/>
                    <a:p>
                      <a:pPr algn="ctr"/>
                      <a:endParaRPr lang="da-DK" sz="1600" dirty="0"/>
                    </a:p>
                  </a:txBody>
                  <a:tcPr marL="82118" marR="82118" marT="41060" marB="41060"/>
                </a:tc>
                <a:tc>
                  <a:txBody>
                    <a:bodyPr/>
                    <a:lstStyle/>
                    <a:p>
                      <a:pPr algn="ctr"/>
                      <a:endParaRPr lang="da-DK" sz="1600"/>
                    </a:p>
                  </a:txBody>
                  <a:tcPr marL="82118" marR="82118" marT="41060" marB="41060"/>
                </a:tc>
              </a:tr>
              <a:tr h="333037">
                <a:tc>
                  <a:txBody>
                    <a:bodyPr/>
                    <a:lstStyle/>
                    <a:p>
                      <a:r>
                        <a:rPr lang="en-US" sz="1600" dirty="0" smtClean="0"/>
                        <a:t>Guanine</a:t>
                      </a:r>
                      <a:endParaRPr lang="da-DK" sz="1600" dirty="0"/>
                    </a:p>
                  </a:txBody>
                  <a:tcPr marL="82118" marR="82118" marT="41060" marB="41060"/>
                </a:tc>
                <a:tc>
                  <a:txBody>
                    <a:bodyPr/>
                    <a:lstStyle/>
                    <a:p>
                      <a:pPr algn="ctr"/>
                      <a:r>
                        <a:rPr lang="da-DK" sz="1600" smtClean="0"/>
                        <a:t>20.0</a:t>
                      </a:r>
                      <a:endParaRPr lang="da-DK" sz="1600" dirty="0"/>
                    </a:p>
                  </a:txBody>
                  <a:tcPr marL="82118" marR="82118" marT="41060" marB="41060"/>
                </a:tc>
                <a:tc>
                  <a:txBody>
                    <a:bodyPr/>
                    <a:lstStyle/>
                    <a:p>
                      <a:pPr algn="ctr"/>
                      <a:r>
                        <a:rPr lang="da-DK" sz="1600" dirty="0" smtClean="0"/>
                        <a:t>12.7</a:t>
                      </a:r>
                      <a:endParaRPr lang="da-DK" sz="1600" dirty="0"/>
                    </a:p>
                  </a:txBody>
                  <a:tcPr marL="82118" marR="82118" marT="41060" marB="41060"/>
                </a:tc>
                <a:tc>
                  <a:txBody>
                    <a:bodyPr/>
                    <a:lstStyle/>
                    <a:p>
                      <a:pPr algn="ctr"/>
                      <a:r>
                        <a:rPr lang="da-DK" sz="1600" smtClean="0"/>
                        <a:t>12.5</a:t>
                      </a:r>
                      <a:endParaRPr lang="da-DK" sz="1600" dirty="0"/>
                    </a:p>
                  </a:txBody>
                  <a:tcPr marL="82118" marR="82118" marT="41060" marB="41060"/>
                </a:tc>
              </a:tr>
              <a:tr h="333037">
                <a:tc>
                  <a:txBody>
                    <a:bodyPr/>
                    <a:lstStyle/>
                    <a:p>
                      <a:r>
                        <a:rPr lang="en-US" sz="1600" smtClean="0"/>
                        <a:t>Cytosine</a:t>
                      </a:r>
                      <a:endParaRPr lang="da-DK" sz="1600" dirty="0"/>
                    </a:p>
                  </a:txBody>
                  <a:tcPr marL="82118" marR="82118" marT="41060" marB="41060"/>
                </a:tc>
                <a:tc>
                  <a:txBody>
                    <a:bodyPr/>
                    <a:lstStyle/>
                    <a:p>
                      <a:pPr algn="ctr"/>
                      <a:r>
                        <a:rPr lang="da-DK" sz="1600" smtClean="0"/>
                        <a:t>19.5</a:t>
                      </a:r>
                      <a:endParaRPr lang="da-DK" sz="1600" dirty="0"/>
                    </a:p>
                  </a:txBody>
                  <a:tcPr marL="82118" marR="82118" marT="41060" marB="41060"/>
                </a:tc>
                <a:tc>
                  <a:txBody>
                    <a:bodyPr/>
                    <a:lstStyle/>
                    <a:p>
                      <a:pPr algn="ctr"/>
                      <a:r>
                        <a:rPr lang="da-DK" sz="1600" dirty="0" smtClean="0"/>
                        <a:t>12.1</a:t>
                      </a:r>
                      <a:endParaRPr lang="da-DK" sz="1600" dirty="0"/>
                    </a:p>
                  </a:txBody>
                  <a:tcPr marL="82118" marR="82118" marT="41060" marB="41060"/>
                </a:tc>
                <a:tc>
                  <a:txBody>
                    <a:bodyPr/>
                    <a:lstStyle/>
                    <a:p>
                      <a:pPr algn="ctr"/>
                      <a:r>
                        <a:rPr lang="da-DK" sz="1600" smtClean="0"/>
                        <a:t>9.9</a:t>
                      </a:r>
                      <a:endParaRPr lang="da-DK" sz="1600" dirty="0"/>
                    </a:p>
                  </a:txBody>
                  <a:tcPr marL="82118" marR="82118" marT="41060" marB="41060"/>
                </a:tc>
              </a:tr>
              <a:tr h="333037">
                <a:tc>
                  <a:txBody>
                    <a:bodyPr/>
                    <a:lstStyle/>
                    <a:p>
                      <a:r>
                        <a:rPr lang="en-US" sz="1600" smtClean="0"/>
                        <a:t>Adenine</a:t>
                      </a:r>
                      <a:endParaRPr lang="da-DK" sz="1600" dirty="0"/>
                    </a:p>
                  </a:txBody>
                  <a:tcPr marL="82118" marR="82118" marT="41060" marB="41060"/>
                </a:tc>
                <a:tc>
                  <a:txBody>
                    <a:bodyPr/>
                    <a:lstStyle/>
                    <a:p>
                      <a:pPr algn="ctr"/>
                      <a:r>
                        <a:rPr lang="da-DK" sz="1600" smtClean="0"/>
                        <a:t>20.0</a:t>
                      </a:r>
                      <a:endParaRPr lang="da-DK" sz="1600" dirty="0"/>
                    </a:p>
                  </a:txBody>
                  <a:tcPr marL="82118" marR="82118" marT="41060" marB="41060"/>
                </a:tc>
                <a:tc>
                  <a:txBody>
                    <a:bodyPr/>
                    <a:lstStyle/>
                    <a:p>
                      <a:pPr algn="ctr"/>
                      <a:r>
                        <a:rPr lang="da-DK" sz="1600" dirty="0" smtClean="0"/>
                        <a:t>10.2</a:t>
                      </a:r>
                      <a:endParaRPr lang="da-DK" sz="1600" dirty="0"/>
                    </a:p>
                  </a:txBody>
                  <a:tcPr marL="82118" marR="82118" marT="41060" marB="41060"/>
                </a:tc>
                <a:tc>
                  <a:txBody>
                    <a:bodyPr/>
                    <a:lstStyle/>
                    <a:p>
                      <a:pPr algn="ctr"/>
                      <a:r>
                        <a:rPr lang="da-DK" sz="1600" smtClean="0"/>
                        <a:t>13.7</a:t>
                      </a:r>
                      <a:endParaRPr lang="da-DK" sz="1600" dirty="0"/>
                    </a:p>
                  </a:txBody>
                  <a:tcPr marL="82118" marR="82118" marT="41060" marB="41060"/>
                </a:tc>
              </a:tr>
              <a:tr h="333037">
                <a:tc>
                  <a:txBody>
                    <a:bodyPr/>
                    <a:lstStyle/>
                    <a:p>
                      <a:r>
                        <a:rPr lang="en-US" sz="1600" smtClean="0"/>
                        <a:t>Thymine</a:t>
                      </a:r>
                      <a:endParaRPr lang="da-DK" sz="1600" dirty="0"/>
                    </a:p>
                  </a:txBody>
                  <a:tcPr marL="82118" marR="82118" marT="41060" marB="41060"/>
                </a:tc>
                <a:tc>
                  <a:txBody>
                    <a:bodyPr/>
                    <a:lstStyle/>
                    <a:p>
                      <a:pPr algn="ctr"/>
                      <a:r>
                        <a:rPr lang="da-DK" sz="1600" dirty="0" smtClean="0"/>
                        <a:t>19.5</a:t>
                      </a:r>
                      <a:endParaRPr lang="da-DK" sz="1600" dirty="0"/>
                    </a:p>
                  </a:txBody>
                  <a:tcPr marL="82118" marR="82118" marT="41060" marB="41060"/>
                </a:tc>
                <a:tc>
                  <a:txBody>
                    <a:bodyPr/>
                    <a:lstStyle/>
                    <a:p>
                      <a:pPr algn="ctr"/>
                      <a:r>
                        <a:rPr lang="da-DK" sz="1600" dirty="0" smtClean="0"/>
                        <a:t>14.2</a:t>
                      </a:r>
                      <a:endParaRPr lang="da-DK" sz="1600" dirty="0"/>
                    </a:p>
                  </a:txBody>
                  <a:tcPr marL="82118" marR="82118" marT="41060" marB="41060"/>
                </a:tc>
                <a:tc>
                  <a:txBody>
                    <a:bodyPr/>
                    <a:lstStyle/>
                    <a:p>
                      <a:pPr algn="ctr"/>
                      <a:r>
                        <a:rPr lang="da-DK" sz="1600" dirty="0" smtClean="0"/>
                        <a:t>12.6</a:t>
                      </a:r>
                      <a:endParaRPr lang="da-DK" sz="1600" dirty="0"/>
                    </a:p>
                  </a:txBody>
                  <a:tcPr marL="82118" marR="82118" marT="41060" marB="41060"/>
                </a:tc>
              </a:tr>
              <a:tr h="333037">
                <a:tc>
                  <a:txBody>
                    <a:bodyPr/>
                    <a:lstStyle/>
                    <a:p>
                      <a:r>
                        <a:rPr lang="en-US" sz="1600" smtClean="0">
                          <a:solidFill>
                            <a:srgbClr val="00FF00"/>
                          </a:solidFill>
                        </a:rPr>
                        <a:t>Average</a:t>
                      </a:r>
                      <a:endParaRPr lang="da-DK" sz="1600" dirty="0"/>
                    </a:p>
                  </a:txBody>
                  <a:tcPr marL="82118" marR="82118" marT="41060" marB="41060"/>
                </a:tc>
                <a:tc>
                  <a:txBody>
                    <a:bodyPr/>
                    <a:lstStyle/>
                    <a:p>
                      <a:pPr algn="ctr"/>
                      <a:r>
                        <a:rPr lang="en-US" sz="1600" dirty="0" smtClean="0">
                          <a:solidFill>
                            <a:srgbClr val="00FF00"/>
                          </a:solidFill>
                        </a:rPr>
                        <a:t>19.75</a:t>
                      </a:r>
                      <a:endParaRPr lang="da-DK" sz="1600" dirty="0"/>
                    </a:p>
                  </a:txBody>
                  <a:tcPr marL="82118" marR="82118" marT="41060" marB="41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FF00"/>
                          </a:solidFill>
                        </a:rPr>
                        <a:t>12.3</a:t>
                      </a:r>
                      <a:endParaRPr lang="da-DK" sz="1600" dirty="0" smtClean="0"/>
                    </a:p>
                  </a:txBody>
                  <a:tcPr marL="82118" marR="82118" marT="41060" marB="41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FF00"/>
                          </a:solidFill>
                        </a:rPr>
                        <a:t>12.2</a:t>
                      </a:r>
                      <a:endParaRPr lang="da-DK" sz="1600" dirty="0" smtClean="0"/>
                    </a:p>
                  </a:txBody>
                  <a:tcPr marL="82118" marR="82118" marT="41060" marB="41060"/>
                </a:tc>
              </a:tr>
            </a:tbl>
          </a:graphicData>
        </a:graphic>
      </p:graphicFrame>
    </p:spTree>
    <p:extLst>
      <p:ext uri="{BB962C8B-B14F-4D97-AF65-F5344CB8AC3E}">
        <p14:creationId xmlns:p14="http://schemas.microsoft.com/office/powerpoint/2010/main" val="326596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Hydrogen bonding </a:t>
            </a:r>
            <a:endParaRPr lang="en-US" dirty="0"/>
          </a:p>
        </p:txBody>
      </p:sp>
      <p:sp>
        <p:nvSpPr>
          <p:cNvPr id="3" name="Pladsholder til dato 2"/>
          <p:cNvSpPr>
            <a:spLocks noGrp="1"/>
          </p:cNvSpPr>
          <p:nvPr>
            <p:ph type="dt" sz="half" idx="10"/>
          </p:nvPr>
        </p:nvSpPr>
        <p:spPr>
          <a:xfrm>
            <a:off x="6516216" y="6289200"/>
            <a:ext cx="1701552"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14</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3131567" cy="3160713"/>
          </a:xfrm>
        </p:spPr>
        <p:txBody>
          <a:bodyPr/>
          <a:lstStyle/>
          <a:p>
            <a:pPr marL="0" indent="0">
              <a:buNone/>
            </a:pPr>
            <a:r>
              <a:rPr lang="en-US" dirty="0" smtClean="0"/>
              <a:t>The cohesive energy derived from hydrogen bonding is only about 14% of the </a:t>
            </a:r>
            <a:r>
              <a:rPr lang="en-US" dirty="0" smtClean="0"/>
              <a:t>total.</a:t>
            </a:r>
            <a:endParaRPr lang="en-US" dirty="0" smtClean="0"/>
          </a:p>
          <a:p>
            <a:r>
              <a:rPr lang="en-US" dirty="0" smtClean="0"/>
              <a:t>DNA Molecular </a:t>
            </a:r>
            <a:r>
              <a:rPr lang="en-US" dirty="0"/>
              <a:t>stacking </a:t>
            </a:r>
            <a:r>
              <a:rPr lang="da-DK" dirty="0" err="1" smtClean="0"/>
              <a:t>represent</a:t>
            </a:r>
            <a:r>
              <a:rPr lang="da-DK" dirty="0" smtClean="0"/>
              <a:t> </a:t>
            </a:r>
            <a:r>
              <a:rPr lang="en-US" dirty="0" smtClean="0"/>
              <a:t>π/π </a:t>
            </a:r>
            <a:r>
              <a:rPr lang="en-US" dirty="0"/>
              <a:t>interactions between molecules.</a:t>
            </a:r>
            <a:endParaRPr lang="en-US" dirty="0" smtClean="0"/>
          </a:p>
          <a:p>
            <a:pPr marL="0" indent="0">
              <a:buNone/>
            </a:pPr>
            <a:endParaRPr lang="da-DK" dirty="0"/>
          </a:p>
        </p:txBody>
      </p:sp>
      <p:sp>
        <p:nvSpPr>
          <p:cNvPr id="6" name="Tekstboks 5"/>
          <p:cNvSpPr txBox="1"/>
          <p:nvPr/>
        </p:nvSpPr>
        <p:spPr>
          <a:xfrm>
            <a:off x="5436096" y="3212976"/>
            <a:ext cx="2808312" cy="2016224"/>
          </a:xfrm>
          <a:prstGeom prst="rect">
            <a:avLst/>
          </a:prstGeom>
          <a:noFill/>
        </p:spPr>
        <p:txBody>
          <a:bodyPr wrap="none" lIns="0" tIns="0" rIns="0" bIns="0" rtlCol="0">
            <a:noAutofit/>
          </a:bodyPr>
          <a:lstStyle/>
          <a:p>
            <a:pPr marL="571500" indent="-571500">
              <a:buFont typeface="Wingdings" pitchFamily="2" charset="2"/>
              <a:buNone/>
            </a:pPr>
            <a:r>
              <a:rPr lang="en-GB" sz="2000" dirty="0"/>
              <a:t> </a:t>
            </a:r>
            <a:r>
              <a:rPr lang="en-GB" sz="2000" dirty="0" smtClean="0"/>
              <a:t>     </a:t>
            </a:r>
            <a:r>
              <a:rPr lang="en-GB" b="1" dirty="0" smtClean="0"/>
              <a:t>RESULT </a:t>
            </a:r>
            <a:r>
              <a:rPr lang="en-GB" b="1" dirty="0"/>
              <a:t>(MPa</a:t>
            </a:r>
            <a:r>
              <a:rPr lang="en-GB" b="1" baseline="50000" dirty="0" smtClean="0"/>
              <a:t>½</a:t>
            </a:r>
            <a:r>
              <a:rPr lang="en-GB" b="1" dirty="0" smtClean="0"/>
              <a:t>)</a:t>
            </a:r>
          </a:p>
          <a:p>
            <a:pPr marL="571500" indent="-571500">
              <a:buFont typeface="Wingdings" pitchFamily="2" charset="2"/>
              <a:buNone/>
            </a:pPr>
            <a:endParaRPr lang="en-GB" b="1" dirty="0"/>
          </a:p>
          <a:p>
            <a:pPr marL="571500" indent="-571500" algn="ctr">
              <a:buFont typeface="Wingdings" pitchFamily="2" charset="2"/>
              <a:buNone/>
            </a:pPr>
            <a:r>
              <a:rPr lang="en-US" b="1" dirty="0">
                <a:solidFill>
                  <a:srgbClr val="1F80C9"/>
                </a:solidFill>
                <a:sym typeface="Symbol" pitchFamily="18" charset="2"/>
              </a:rPr>
              <a:t></a:t>
            </a:r>
            <a:r>
              <a:rPr lang="en-US" b="1" baseline="80000" dirty="0">
                <a:solidFill>
                  <a:srgbClr val="1F80C9"/>
                </a:solidFill>
                <a:sym typeface="Symbol" pitchFamily="18" charset="2"/>
              </a:rPr>
              <a:t>2</a:t>
            </a:r>
            <a:r>
              <a:rPr lang="en-US" b="1" baseline="-25000" dirty="0">
                <a:solidFill>
                  <a:srgbClr val="1F80C9"/>
                </a:solidFill>
                <a:sym typeface="Symbol" pitchFamily="18" charset="2"/>
              </a:rPr>
              <a:t>D </a:t>
            </a:r>
            <a:r>
              <a:rPr lang="en-US" b="1" dirty="0">
                <a:solidFill>
                  <a:srgbClr val="1F80C9"/>
                </a:solidFill>
                <a:sym typeface="Symbol" pitchFamily="18" charset="2"/>
              </a:rPr>
              <a:t>    </a:t>
            </a:r>
            <a:r>
              <a:rPr lang="en-US" b="1" baseline="80000" dirty="0">
                <a:solidFill>
                  <a:srgbClr val="1F80C9"/>
                </a:solidFill>
                <a:sym typeface="Symbol" pitchFamily="18" charset="2"/>
              </a:rPr>
              <a:t>2</a:t>
            </a:r>
            <a:r>
              <a:rPr lang="en-US" b="1" baseline="-25000" dirty="0">
                <a:solidFill>
                  <a:srgbClr val="1F80C9"/>
                </a:solidFill>
                <a:sym typeface="Symbol" pitchFamily="18" charset="2"/>
              </a:rPr>
              <a:t>P</a:t>
            </a:r>
            <a:r>
              <a:rPr lang="en-US" b="1" dirty="0">
                <a:solidFill>
                  <a:srgbClr val="1F80C9"/>
                </a:solidFill>
                <a:sym typeface="Symbol" pitchFamily="18" charset="2"/>
              </a:rPr>
              <a:t>     </a:t>
            </a:r>
            <a:r>
              <a:rPr lang="en-US" b="1" baseline="80000" dirty="0">
                <a:solidFill>
                  <a:srgbClr val="1F80C9"/>
                </a:solidFill>
                <a:sym typeface="Symbol" pitchFamily="18" charset="2"/>
              </a:rPr>
              <a:t>2</a:t>
            </a:r>
            <a:r>
              <a:rPr lang="en-US" b="1" baseline="-25000" dirty="0">
                <a:solidFill>
                  <a:srgbClr val="1F80C9"/>
                </a:solidFill>
                <a:sym typeface="Symbol" pitchFamily="18" charset="2"/>
              </a:rPr>
              <a:t>H</a:t>
            </a:r>
          </a:p>
          <a:p>
            <a:pPr marL="571500" indent="-571500" algn="ctr">
              <a:buFont typeface="Wingdings" pitchFamily="2" charset="2"/>
              <a:buNone/>
            </a:pPr>
            <a:r>
              <a:rPr lang="en-GB" dirty="0"/>
              <a:t>19.0   20.0   11.0</a:t>
            </a:r>
            <a:r>
              <a:rPr lang="en-US" dirty="0"/>
              <a:t> </a:t>
            </a:r>
          </a:p>
          <a:p>
            <a:pPr marL="571500" indent="-571500" algn="ctr">
              <a:buFont typeface="Wingdings" pitchFamily="2" charset="2"/>
              <a:buNone/>
            </a:pPr>
            <a:r>
              <a:rPr lang="da-DK" sz="2800" b="1" dirty="0">
                <a:sym typeface="Symbol" pitchFamily="18" charset="2"/>
              </a:rPr>
              <a:t>E</a:t>
            </a:r>
            <a:r>
              <a:rPr lang="da-DK" sz="2800" b="1" baseline="-25000" dirty="0">
                <a:sym typeface="Symbol" pitchFamily="18" charset="2"/>
              </a:rPr>
              <a:t>H</a:t>
            </a:r>
            <a:r>
              <a:rPr lang="da-DK" sz="2800" b="1" dirty="0">
                <a:sym typeface="Symbol" pitchFamily="18" charset="2"/>
              </a:rPr>
              <a:t> is 14% of  E</a:t>
            </a:r>
            <a:endParaRPr lang="da-DK" dirty="0" smtClean="0"/>
          </a:p>
        </p:txBody>
      </p:sp>
    </p:spTree>
    <p:extLst>
      <p:ext uri="{BB962C8B-B14F-4D97-AF65-F5344CB8AC3E}">
        <p14:creationId xmlns:p14="http://schemas.microsoft.com/office/powerpoint/2010/main" val="165455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da-DK" dirty="0"/>
              <a:t>Base </a:t>
            </a:r>
            <a:r>
              <a:rPr lang="da-DK" dirty="0" err="1"/>
              <a:t>stacking</a:t>
            </a:r>
            <a:endParaRPr lang="da-DK"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15</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3779639" cy="3160713"/>
          </a:xfrm>
        </p:spPr>
        <p:txBody>
          <a:bodyPr/>
          <a:lstStyle/>
          <a:p>
            <a:r>
              <a:rPr lang="en-US" dirty="0" smtClean="0"/>
              <a:t>The </a:t>
            </a:r>
            <a:r>
              <a:rPr lang="en-US" dirty="0"/>
              <a:t>individual bases form strong stacking interactions which are major contributors to duplex </a:t>
            </a:r>
            <a:r>
              <a:rPr lang="en-US" dirty="0" smtClean="0"/>
              <a:t>stability. </a:t>
            </a:r>
            <a:r>
              <a:rPr lang="en-US" dirty="0"/>
              <a:t>Base-stacking interactions are hydrophobic and electrostatic in nature, and depend on the aromaticity of the bases and their dipole moments. </a:t>
            </a:r>
          </a:p>
          <a:p>
            <a:pPr marL="0" indent="0">
              <a:buNone/>
            </a:pPr>
            <a:endParaRPr lang="da-DK"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32856"/>
            <a:ext cx="34956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811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What type of solvents could be interesting</a:t>
            </a:r>
            <a:endParaRPr lang="en-US"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16</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2987551" cy="3160713"/>
          </a:xfrm>
        </p:spPr>
        <p:txBody>
          <a:bodyPr/>
          <a:lstStyle/>
          <a:p>
            <a:pPr marL="0" indent="0">
              <a:buNone/>
            </a:pPr>
            <a:r>
              <a:rPr lang="en-US" dirty="0" smtClean="0"/>
              <a:t>Starting with a initial HSP sphere </a:t>
            </a:r>
            <a:r>
              <a:rPr lang="en-US" dirty="0" smtClean="0"/>
              <a:t>estimate, and </a:t>
            </a:r>
            <a:r>
              <a:rPr lang="en-US" dirty="0" smtClean="0"/>
              <a:t>taking </a:t>
            </a:r>
            <a:r>
              <a:rPr lang="en-US" dirty="0" smtClean="0"/>
              <a:t>into account the electrostatic potential surface (EPC), dipole moment, size of </a:t>
            </a:r>
            <a:r>
              <a:rPr lang="en-US" dirty="0" smtClean="0"/>
              <a:t>solvents. The solvent </a:t>
            </a:r>
            <a:r>
              <a:rPr lang="en-US" dirty="0" err="1" smtClean="0"/>
              <a:t>Sulfolane</a:t>
            </a:r>
            <a:r>
              <a:rPr lang="en-US" dirty="0" smtClean="0"/>
              <a:t> was on the list. </a:t>
            </a:r>
            <a:endParaRPr lang="en-US" dirty="0" smtClean="0"/>
          </a:p>
          <a:p>
            <a:pPr marL="0" indent="0">
              <a:buNone/>
            </a:pPr>
            <a:endParaRPr lang="da-DK" dirty="0"/>
          </a:p>
        </p:txBody>
      </p:sp>
      <p:pic>
        <p:nvPicPr>
          <p:cNvPr id="10" name="Picture 2" descr="Billedresultat for dipole moment of dna b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843100"/>
            <a:ext cx="2245618" cy="3562597"/>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5669788" y="5589240"/>
            <a:ext cx="2502612" cy="864096"/>
          </a:xfrm>
          <a:prstGeom prst="rect">
            <a:avLst/>
          </a:prstGeom>
          <a:noFill/>
        </p:spPr>
        <p:txBody>
          <a:bodyPr wrap="none" lIns="0" tIns="0" rIns="0" bIns="0" rtlCol="0">
            <a:noAutofit/>
          </a:bodyPr>
          <a:lstStyle/>
          <a:p>
            <a:r>
              <a:rPr lang="da-DK" sz="1200" dirty="0" err="1" smtClean="0"/>
              <a:t>Electrostatic</a:t>
            </a:r>
            <a:r>
              <a:rPr lang="da-DK" sz="1200" dirty="0" smtClean="0"/>
              <a:t> potential </a:t>
            </a:r>
            <a:r>
              <a:rPr lang="da-DK" sz="1200" dirty="0" err="1" smtClean="0"/>
              <a:t>surface</a:t>
            </a:r>
            <a:r>
              <a:rPr lang="da-DK" sz="1200" dirty="0" smtClean="0"/>
              <a:t> (EPS)</a:t>
            </a:r>
          </a:p>
          <a:p>
            <a:r>
              <a:rPr lang="da-DK" sz="1200" dirty="0" smtClean="0"/>
              <a:t> and </a:t>
            </a:r>
            <a:r>
              <a:rPr lang="da-DK" sz="1200" dirty="0" err="1" smtClean="0"/>
              <a:t>dipole</a:t>
            </a:r>
            <a:r>
              <a:rPr lang="da-DK" sz="1200" dirty="0" smtClean="0"/>
              <a:t> moment (</a:t>
            </a:r>
            <a:r>
              <a:rPr lang="da-DK" sz="1200" dirty="0" err="1" smtClean="0"/>
              <a:t>blue</a:t>
            </a:r>
            <a:r>
              <a:rPr lang="da-DK" sz="1200" dirty="0" smtClean="0"/>
              <a:t> </a:t>
            </a:r>
            <a:r>
              <a:rPr lang="da-DK" sz="1200" dirty="0" err="1" smtClean="0"/>
              <a:t>arrow</a:t>
            </a:r>
            <a:r>
              <a:rPr lang="da-DK" sz="1200" dirty="0" smtClean="0"/>
              <a:t>)</a:t>
            </a:r>
          </a:p>
        </p:txBody>
      </p:sp>
    </p:spTree>
    <p:extLst>
      <p:ext uri="{BB962C8B-B14F-4D97-AF65-F5344CB8AC3E}">
        <p14:creationId xmlns:p14="http://schemas.microsoft.com/office/powerpoint/2010/main" val="175388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What works best?</a:t>
            </a:r>
            <a:endParaRPr lang="en-US"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17</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2339479" cy="3160713"/>
          </a:xfrm>
        </p:spPr>
        <p:txBody>
          <a:bodyPr/>
          <a:lstStyle/>
          <a:p>
            <a:pPr marL="0" indent="0">
              <a:buNone/>
            </a:pPr>
            <a:r>
              <a:rPr lang="en-US" dirty="0"/>
              <a:t>Cyclic Polar Aprotic </a:t>
            </a:r>
            <a:r>
              <a:rPr lang="en-US" dirty="0" smtClean="0"/>
              <a:t>solvents</a:t>
            </a:r>
            <a:r>
              <a:rPr lang="en-US" dirty="0"/>
              <a:t> w</a:t>
            </a:r>
            <a:r>
              <a:rPr lang="en-US" dirty="0" smtClean="0"/>
              <a:t>ork, they also give perfect HSP sphere.</a:t>
            </a:r>
          </a:p>
          <a:p>
            <a:pPr marL="0" indent="0">
              <a:buNone/>
            </a:pPr>
            <a:r>
              <a:rPr lang="en-US" dirty="0" smtClean="0"/>
              <a:t>A interest pattern </a:t>
            </a:r>
            <a:r>
              <a:rPr lang="da-DK" dirty="0" err="1" smtClean="0"/>
              <a:t>emerged</a:t>
            </a:r>
            <a:r>
              <a:rPr lang="da-DK" dirty="0" smtClean="0"/>
              <a:t> </a:t>
            </a:r>
            <a:r>
              <a:rPr lang="da-DK" dirty="0" err="1" smtClean="0"/>
              <a:t>regarding</a:t>
            </a:r>
            <a:r>
              <a:rPr lang="da-DK" dirty="0" smtClean="0"/>
              <a:t> the </a:t>
            </a:r>
            <a:r>
              <a:rPr lang="da-DK" dirty="0" err="1" smtClean="0"/>
              <a:t>functional</a:t>
            </a:r>
            <a:r>
              <a:rPr lang="da-DK" dirty="0" smtClean="0"/>
              <a:t> </a:t>
            </a:r>
            <a:r>
              <a:rPr lang="da-DK" dirty="0" err="1" smtClean="0"/>
              <a:t>groups</a:t>
            </a:r>
            <a:r>
              <a:rPr lang="da-DK" dirty="0" smtClean="0"/>
              <a:t>.</a:t>
            </a:r>
            <a:endParaRPr lang="en-US" dirty="0" smtClean="0"/>
          </a:p>
          <a:p>
            <a:pPr marL="0" indent="0">
              <a:buNone/>
            </a:pPr>
            <a:endParaRPr lang="da-DK" dirty="0"/>
          </a:p>
        </p:txBody>
      </p:sp>
      <p:pic>
        <p:nvPicPr>
          <p:cNvPr id="11" name="Picture 7"/>
          <p:cNvPicPr>
            <a:picLocks noGrp="1" noChangeAspect="1" noChangeArrowheads="1"/>
          </p:cNvPicPr>
          <p:nvPr/>
        </p:nvPicPr>
        <p:blipFill>
          <a:blip r:embed="rId4" cstate="print"/>
          <a:srcRect/>
          <a:stretch>
            <a:fillRect/>
          </a:stretch>
        </p:blipFill>
        <p:spPr bwMode="auto">
          <a:xfrm>
            <a:off x="3851920" y="2217474"/>
            <a:ext cx="5067785" cy="3011725"/>
          </a:xfrm>
          <a:prstGeom prst="rect">
            <a:avLst/>
          </a:prstGeom>
          <a:noFill/>
          <a:ln w="9525">
            <a:noFill/>
            <a:miter lim="800000"/>
            <a:headEnd/>
            <a:tailEnd/>
          </a:ln>
        </p:spPr>
      </p:pic>
    </p:spTree>
    <p:extLst>
      <p:ext uri="{BB962C8B-B14F-4D97-AF65-F5344CB8AC3E}">
        <p14:creationId xmlns:p14="http://schemas.microsoft.com/office/powerpoint/2010/main" val="80451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Potential </a:t>
            </a:r>
            <a:r>
              <a:rPr lang="en-US" dirty="0" err="1" smtClean="0"/>
              <a:t>Formamide</a:t>
            </a:r>
            <a:r>
              <a:rPr lang="en-US" dirty="0" smtClean="0"/>
              <a:t> </a:t>
            </a:r>
            <a:r>
              <a:rPr lang="en-US" dirty="0" smtClean="0"/>
              <a:t>replacements</a:t>
            </a:r>
            <a:endParaRPr lang="en-US" dirty="0"/>
          </a:p>
        </p:txBody>
      </p:sp>
      <p:sp>
        <p:nvSpPr>
          <p:cNvPr id="3" name="Pladsholder til dato 2"/>
          <p:cNvSpPr>
            <a:spLocks noGrp="1"/>
          </p:cNvSpPr>
          <p:nvPr>
            <p:ph type="dt" sz="half" idx="10"/>
          </p:nvPr>
        </p:nvSpPr>
        <p:spPr>
          <a:xfrm>
            <a:off x="6516216" y="6289200"/>
            <a:ext cx="1701551"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18</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2483495" cy="3160713"/>
          </a:xfrm>
        </p:spPr>
        <p:txBody>
          <a:bodyPr/>
          <a:lstStyle/>
          <a:p>
            <a:pPr marL="0" indent="0">
              <a:buNone/>
            </a:pPr>
            <a:r>
              <a:rPr lang="en-US" dirty="0" smtClean="0"/>
              <a:t>During testing of the different solvents a </a:t>
            </a:r>
            <a:r>
              <a:rPr lang="da-DK" dirty="0" err="1"/>
              <a:t>striking</a:t>
            </a:r>
            <a:r>
              <a:rPr lang="da-DK" dirty="0"/>
              <a:t> </a:t>
            </a:r>
            <a:r>
              <a:rPr lang="da-DK" dirty="0" smtClean="0"/>
              <a:t>feature </a:t>
            </a:r>
            <a:r>
              <a:rPr lang="da-DK" dirty="0" err="1" smtClean="0"/>
              <a:t>appeared</a:t>
            </a:r>
            <a:r>
              <a:rPr lang="da-DK" dirty="0" smtClean="0"/>
              <a:t>.</a:t>
            </a:r>
          </a:p>
          <a:p>
            <a:pPr marL="0" indent="0">
              <a:buNone/>
            </a:pPr>
            <a:r>
              <a:rPr lang="en-US" dirty="0" smtClean="0"/>
              <a:t>The hybridization time could be lowered from 14 hours to 30 minutes without affecting the cancer assay.</a:t>
            </a:r>
          </a:p>
          <a:p>
            <a:pPr marL="0" indent="0">
              <a:buNone/>
            </a:pPr>
            <a:endParaRPr lang="da-DK" dirty="0"/>
          </a:p>
        </p:txBody>
      </p:sp>
      <p:grpSp>
        <p:nvGrpSpPr>
          <p:cNvPr id="18" name="Gruppe 17"/>
          <p:cNvGrpSpPr/>
          <p:nvPr/>
        </p:nvGrpSpPr>
        <p:grpSpPr>
          <a:xfrm>
            <a:off x="4888757" y="1772816"/>
            <a:ext cx="3672408" cy="1961943"/>
            <a:chOff x="4335124" y="1527328"/>
            <a:chExt cx="4413340" cy="2357778"/>
          </a:xfrm>
        </p:grpSpPr>
        <p:grpSp>
          <p:nvGrpSpPr>
            <p:cNvPr id="11" name="Gruppe 10"/>
            <p:cNvGrpSpPr/>
            <p:nvPr/>
          </p:nvGrpSpPr>
          <p:grpSpPr>
            <a:xfrm>
              <a:off x="5288008" y="1527328"/>
              <a:ext cx="3460456" cy="2357778"/>
              <a:chOff x="4161656" y="3216002"/>
              <a:chExt cx="4270622" cy="2909784"/>
            </a:xfrm>
          </p:grpSpPr>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078" y="3216002"/>
                <a:ext cx="4267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a:off x="4161656" y="4659380"/>
                <a:ext cx="914400" cy="914400"/>
              </a:xfrm>
              <a:prstGeom prst="rect">
                <a:avLst/>
              </a:prstGeom>
              <a:noFill/>
            </p:spPr>
            <p:txBody>
              <a:bodyPr wrap="none" lIns="0" tIns="0" rIns="0" bIns="0" rtlCol="0">
                <a:noAutofit/>
              </a:bodyPr>
              <a:lstStyle/>
              <a:p>
                <a:pPr algn="ctr"/>
                <a:r>
                  <a:rPr lang="da-DK" sz="1200" dirty="0" err="1" smtClean="0"/>
                  <a:t>ethylene</a:t>
                </a:r>
                <a:r>
                  <a:rPr lang="da-DK" sz="1200" dirty="0"/>
                  <a:t> </a:t>
                </a:r>
                <a:endParaRPr lang="da-DK" sz="1200" dirty="0" smtClean="0"/>
              </a:p>
              <a:p>
                <a:pPr algn="ctr"/>
                <a:r>
                  <a:rPr lang="da-DK" sz="1200" dirty="0" err="1" smtClean="0"/>
                  <a:t>carbonate</a:t>
                </a:r>
                <a:endParaRPr lang="da-DK" sz="1200" dirty="0" smtClean="0"/>
              </a:p>
            </p:txBody>
          </p:sp>
          <p:sp>
            <p:nvSpPr>
              <p:cNvPr id="14" name="Tekstboks 13"/>
              <p:cNvSpPr txBox="1"/>
              <p:nvPr/>
            </p:nvSpPr>
            <p:spPr>
              <a:xfrm>
                <a:off x="5220072" y="4653136"/>
                <a:ext cx="755703" cy="1472650"/>
              </a:xfrm>
              <a:prstGeom prst="rect">
                <a:avLst/>
              </a:prstGeom>
              <a:noFill/>
            </p:spPr>
            <p:txBody>
              <a:bodyPr wrap="none" lIns="0" tIns="0" rIns="0" bIns="0" rtlCol="0">
                <a:noAutofit/>
              </a:bodyPr>
              <a:lstStyle/>
              <a:p>
                <a:pPr algn="ctr"/>
                <a:r>
                  <a:rPr lang="el-GR" sz="1200" dirty="0" smtClean="0"/>
                  <a:t>γ-</a:t>
                </a:r>
                <a:r>
                  <a:rPr lang="da-DK" sz="1200" dirty="0" err="1"/>
                  <a:t>b</a:t>
                </a:r>
                <a:r>
                  <a:rPr lang="da-DK" sz="1200" dirty="0" err="1" smtClean="0"/>
                  <a:t>utyro</a:t>
                </a:r>
                <a:endParaRPr lang="da-DK" sz="1200" dirty="0" smtClean="0"/>
              </a:p>
              <a:p>
                <a:pPr algn="ctr"/>
                <a:r>
                  <a:rPr lang="da-DK" sz="1200" dirty="0" err="1" smtClean="0"/>
                  <a:t>lactone</a:t>
                </a:r>
                <a:endParaRPr lang="da-DK" sz="1200" dirty="0" smtClean="0"/>
              </a:p>
            </p:txBody>
          </p:sp>
          <p:sp>
            <p:nvSpPr>
              <p:cNvPr id="15" name="Tekstboks 14"/>
              <p:cNvSpPr txBox="1"/>
              <p:nvPr/>
            </p:nvSpPr>
            <p:spPr>
              <a:xfrm>
                <a:off x="6300192" y="4653136"/>
                <a:ext cx="755703" cy="1472650"/>
              </a:xfrm>
              <a:prstGeom prst="rect">
                <a:avLst/>
              </a:prstGeom>
              <a:noFill/>
            </p:spPr>
            <p:txBody>
              <a:bodyPr wrap="none" lIns="0" tIns="0" rIns="0" bIns="0" rtlCol="0">
                <a:noAutofit/>
              </a:bodyPr>
              <a:lstStyle/>
              <a:p>
                <a:pPr algn="ctr"/>
                <a:r>
                  <a:rPr lang="da-DK" sz="1200" dirty="0" err="1" smtClean="0"/>
                  <a:t>sulfolane</a:t>
                </a:r>
                <a:endParaRPr lang="da-DK" sz="1200" dirty="0" smtClean="0"/>
              </a:p>
            </p:txBody>
          </p:sp>
          <p:sp>
            <p:nvSpPr>
              <p:cNvPr id="16" name="Tekstboks 15"/>
              <p:cNvSpPr txBox="1"/>
              <p:nvPr/>
            </p:nvSpPr>
            <p:spPr>
              <a:xfrm>
                <a:off x="7416697" y="4653136"/>
                <a:ext cx="755703" cy="1472650"/>
              </a:xfrm>
              <a:prstGeom prst="rect">
                <a:avLst/>
              </a:prstGeom>
              <a:noFill/>
            </p:spPr>
            <p:txBody>
              <a:bodyPr wrap="none" lIns="0" tIns="0" rIns="0" bIns="0" rtlCol="0">
                <a:noAutofit/>
              </a:bodyPr>
              <a:lstStyle/>
              <a:p>
                <a:pPr algn="ctr"/>
                <a:r>
                  <a:rPr lang="da-DK" sz="1200" dirty="0" err="1"/>
                  <a:t>p</a:t>
                </a:r>
                <a:r>
                  <a:rPr lang="da-DK" sz="1200" dirty="0" err="1" smtClean="0"/>
                  <a:t>ropylene</a:t>
                </a:r>
                <a:endParaRPr lang="da-DK" sz="1200" dirty="0" smtClean="0"/>
              </a:p>
              <a:p>
                <a:pPr algn="ctr"/>
                <a:r>
                  <a:rPr lang="da-DK" sz="1200" dirty="0" err="1" smtClean="0"/>
                  <a:t>carbonate</a:t>
                </a:r>
                <a:endParaRPr lang="da-DK" sz="1200" dirty="0" smtClean="0"/>
              </a:p>
            </p:txBody>
          </p:sp>
        </p:grpSp>
        <p:pic>
          <p:nvPicPr>
            <p:cNvPr id="6151" name="Picture 7" descr="Billedresultat for formami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1844824"/>
              <a:ext cx="723615" cy="55356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boks 19"/>
            <p:cNvSpPr txBox="1"/>
            <p:nvPr/>
          </p:nvSpPr>
          <p:spPr>
            <a:xfrm>
              <a:off x="4335124" y="2688068"/>
              <a:ext cx="740932" cy="740932"/>
            </a:xfrm>
            <a:prstGeom prst="rect">
              <a:avLst/>
            </a:prstGeom>
            <a:noFill/>
          </p:spPr>
          <p:txBody>
            <a:bodyPr wrap="none" lIns="0" tIns="0" rIns="0" bIns="0" rtlCol="0">
              <a:noAutofit/>
            </a:bodyPr>
            <a:lstStyle/>
            <a:p>
              <a:pPr algn="ctr"/>
              <a:r>
                <a:rPr lang="da-DK" sz="1200" dirty="0" err="1" smtClean="0"/>
                <a:t>formamide</a:t>
              </a:r>
              <a:endParaRPr lang="da-DK" sz="1200" dirty="0" smtClean="0"/>
            </a:p>
            <a:p>
              <a:pPr algn="ctr"/>
              <a:endParaRPr lang="da-DK" sz="1200" dirty="0" smtClean="0"/>
            </a:p>
          </p:txBody>
        </p:sp>
      </p:grpSp>
      <p:graphicFrame>
        <p:nvGraphicFramePr>
          <p:cNvPr id="17" name="Tabel 16"/>
          <p:cNvGraphicFramePr>
            <a:graphicFrameLocks noGrp="1"/>
          </p:cNvGraphicFramePr>
          <p:nvPr>
            <p:extLst>
              <p:ext uri="{D42A27DB-BD31-4B8C-83A1-F6EECF244321}">
                <p14:modId xmlns:p14="http://schemas.microsoft.com/office/powerpoint/2010/main" val="4058677198"/>
              </p:ext>
            </p:extLst>
          </p:nvPr>
        </p:nvGraphicFramePr>
        <p:xfrm>
          <a:off x="3923929" y="3288467"/>
          <a:ext cx="4589287" cy="914400"/>
        </p:xfrm>
        <a:graphic>
          <a:graphicData uri="http://schemas.openxmlformats.org/drawingml/2006/table">
            <a:tbl>
              <a:tblPr firstRow="1" bandRow="1">
                <a:tableStyleId>{5C22544A-7EE6-4342-B048-85BDC9FD1C3A}</a:tableStyleId>
              </a:tblPr>
              <a:tblGrid>
                <a:gridCol w="1008111"/>
                <a:gridCol w="648072"/>
                <a:gridCol w="720080"/>
                <a:gridCol w="792088"/>
                <a:gridCol w="648072"/>
                <a:gridCol w="772864"/>
              </a:tblGrid>
              <a:tr h="370840">
                <a:tc>
                  <a:txBody>
                    <a:bodyPr/>
                    <a:lstStyle/>
                    <a:p>
                      <a:r>
                        <a:rPr lang="da-DK" sz="1200" dirty="0" smtClean="0"/>
                        <a:t>Signal </a:t>
                      </a:r>
                      <a:r>
                        <a:rPr lang="da-DK" sz="1200" dirty="0" err="1" smtClean="0"/>
                        <a:t>intensity</a:t>
                      </a:r>
                      <a:endParaRPr lang="da-DK" sz="1200" dirty="0"/>
                    </a:p>
                  </a:txBody>
                  <a:tcPr/>
                </a:tc>
                <a:tc>
                  <a:txBody>
                    <a:bodyPr/>
                    <a:lstStyle/>
                    <a:p>
                      <a:pPr algn="ctr"/>
                      <a:r>
                        <a:rPr lang="da-DK" dirty="0" smtClean="0"/>
                        <a:t>½</a:t>
                      </a:r>
                      <a:endParaRPr lang="da-DK" dirty="0"/>
                    </a:p>
                  </a:txBody>
                  <a:tcPr/>
                </a:tc>
                <a:tc>
                  <a:txBody>
                    <a:bodyPr/>
                    <a:lstStyle/>
                    <a:p>
                      <a:pPr algn="ctr"/>
                      <a:r>
                        <a:rPr lang="da-DK" dirty="0" smtClean="0"/>
                        <a:t>3</a:t>
                      </a:r>
                      <a:endParaRPr lang="da-DK" dirty="0"/>
                    </a:p>
                  </a:txBody>
                  <a:tcPr/>
                </a:tc>
                <a:tc>
                  <a:txBody>
                    <a:bodyPr/>
                    <a:lstStyle/>
                    <a:p>
                      <a:pPr algn="ctr"/>
                      <a:r>
                        <a:rPr lang="da-DK" dirty="0" smtClean="0"/>
                        <a:t>3</a:t>
                      </a:r>
                      <a:endParaRPr lang="da-DK" dirty="0"/>
                    </a:p>
                  </a:txBody>
                  <a:tcPr/>
                </a:tc>
                <a:tc>
                  <a:txBody>
                    <a:bodyPr/>
                    <a:lstStyle/>
                    <a:p>
                      <a:pPr algn="ctr"/>
                      <a:r>
                        <a:rPr lang="da-DK" dirty="0" smtClean="0"/>
                        <a:t>3</a:t>
                      </a:r>
                      <a:endParaRPr lang="da-DK" dirty="0"/>
                    </a:p>
                  </a:txBody>
                  <a:tcPr/>
                </a:tc>
                <a:tc>
                  <a:txBody>
                    <a:bodyPr/>
                    <a:lstStyle/>
                    <a:p>
                      <a:pPr algn="ctr"/>
                      <a:r>
                        <a:rPr lang="da-DK" dirty="0" smtClean="0"/>
                        <a:t>3</a:t>
                      </a:r>
                      <a:endParaRPr lang="da-DK" dirty="0"/>
                    </a:p>
                  </a:txBody>
                  <a:tcPr/>
                </a:tc>
              </a:tr>
              <a:tr h="370840">
                <a:tc>
                  <a:txBody>
                    <a:bodyPr/>
                    <a:lstStyle/>
                    <a:p>
                      <a:r>
                        <a:rPr lang="da-DK" sz="1200" dirty="0" smtClean="0"/>
                        <a:t>Background </a:t>
                      </a:r>
                      <a:r>
                        <a:rPr lang="da-DK" sz="1200" dirty="0" err="1" smtClean="0"/>
                        <a:t>staning</a:t>
                      </a:r>
                      <a:endParaRPr lang="da-DK" sz="1200" dirty="0"/>
                    </a:p>
                  </a:txBody>
                  <a:tcPr/>
                </a:tc>
                <a:tc>
                  <a:txBody>
                    <a:bodyPr/>
                    <a:lstStyle/>
                    <a:p>
                      <a:pPr algn="ctr"/>
                      <a:r>
                        <a:rPr lang="da-DK" dirty="0" smtClean="0"/>
                        <a:t>½</a:t>
                      </a:r>
                      <a:endParaRPr lang="da-DK" dirty="0"/>
                    </a:p>
                  </a:txBody>
                  <a:tcPr/>
                </a:tc>
                <a:tc>
                  <a:txBody>
                    <a:bodyPr/>
                    <a:lstStyle/>
                    <a:p>
                      <a:pPr algn="ctr"/>
                      <a:r>
                        <a:rPr lang="da-DK" smtClean="0"/>
                        <a:t>½</a:t>
                      </a:r>
                      <a:endParaRPr lang="da-DK" dirty="0"/>
                    </a:p>
                  </a:txBody>
                  <a:tcPr/>
                </a:tc>
                <a:tc>
                  <a:txBody>
                    <a:bodyPr/>
                    <a:lstStyle/>
                    <a:p>
                      <a:pPr algn="ctr"/>
                      <a:r>
                        <a:rPr lang="da-DK" smtClean="0"/>
                        <a:t>½</a:t>
                      </a:r>
                      <a:endParaRPr lang="da-DK" dirty="0"/>
                    </a:p>
                  </a:txBody>
                  <a:tcPr/>
                </a:tc>
                <a:tc>
                  <a:txBody>
                    <a:bodyPr/>
                    <a:lstStyle/>
                    <a:p>
                      <a:pPr algn="ctr"/>
                      <a:r>
                        <a:rPr lang="da-DK" smtClean="0"/>
                        <a:t>½</a:t>
                      </a:r>
                      <a:endParaRPr lang="da-DK" dirty="0"/>
                    </a:p>
                  </a:txBody>
                  <a:tcPr/>
                </a:tc>
                <a:tc>
                  <a:txBody>
                    <a:bodyPr/>
                    <a:lstStyle/>
                    <a:p>
                      <a:pPr algn="ctr"/>
                      <a:r>
                        <a:rPr lang="da-DK" dirty="0" smtClean="0"/>
                        <a:t>½</a:t>
                      </a:r>
                      <a:endParaRPr lang="da-DK" dirty="0"/>
                    </a:p>
                  </a:txBody>
                  <a:tcPr/>
                </a:tc>
              </a:tr>
            </a:tbl>
          </a:graphicData>
        </a:graphic>
      </p:graphicFrame>
    </p:spTree>
    <p:extLst>
      <p:ext uri="{BB962C8B-B14F-4D97-AF65-F5344CB8AC3E}">
        <p14:creationId xmlns:p14="http://schemas.microsoft.com/office/powerpoint/2010/main" val="150147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Ethylene carbonate </a:t>
            </a:r>
            <a:endParaRPr lang="en-US" dirty="0"/>
          </a:p>
        </p:txBody>
      </p:sp>
      <p:sp>
        <p:nvSpPr>
          <p:cNvPr id="3" name="Pladsholder til dato 2"/>
          <p:cNvSpPr>
            <a:spLocks noGrp="1"/>
          </p:cNvSpPr>
          <p:nvPr>
            <p:ph type="dt" sz="half" idx="10"/>
          </p:nvPr>
        </p:nvSpPr>
        <p:spPr>
          <a:xfrm>
            <a:off x="6660232" y="6289200"/>
            <a:ext cx="1557536"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19</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Pladsholder til indhold 3"/>
          <p:cNvSpPr>
            <a:spLocks noGrp="1"/>
          </p:cNvSpPr>
          <p:nvPr>
            <p:ph sz="quarter" idx="13"/>
          </p:nvPr>
        </p:nvSpPr>
        <p:spPr>
          <a:xfrm>
            <a:off x="1368425" y="2060848"/>
            <a:ext cx="3347591" cy="3160713"/>
          </a:xfrm>
        </p:spPr>
        <p:txBody>
          <a:bodyPr/>
          <a:lstStyle/>
          <a:p>
            <a:pPr marL="0" indent="0">
              <a:buNone/>
            </a:pPr>
            <a:r>
              <a:rPr lang="en-US" dirty="0" smtClean="0"/>
              <a:t>Ethylene </a:t>
            </a:r>
            <a:r>
              <a:rPr lang="en-US" dirty="0" smtClean="0"/>
              <a:t>carbonate (EC) </a:t>
            </a:r>
            <a:r>
              <a:rPr lang="en-US" dirty="0" smtClean="0"/>
              <a:t>can break the stacking of </a:t>
            </a:r>
            <a:r>
              <a:rPr lang="en-US" dirty="0" smtClean="0"/>
              <a:t>DNA. </a:t>
            </a:r>
            <a:r>
              <a:rPr lang="en-US" dirty="0"/>
              <a:t>At room temperature </a:t>
            </a:r>
            <a:r>
              <a:rPr lang="en-US" dirty="0" smtClean="0"/>
              <a:t>ethylene </a:t>
            </a:r>
            <a:r>
              <a:rPr lang="en-US" dirty="0"/>
              <a:t>carbonate is a transparent crystalline </a:t>
            </a:r>
            <a:r>
              <a:rPr lang="en-US" dirty="0" smtClean="0"/>
              <a:t>solid with </a:t>
            </a:r>
            <a:r>
              <a:rPr lang="en-US" dirty="0" err="1" smtClean="0"/>
              <a:t>m.p</a:t>
            </a:r>
            <a:r>
              <a:rPr lang="en-US" dirty="0" smtClean="0"/>
              <a:t> of 34-37</a:t>
            </a:r>
            <a:r>
              <a:rPr lang="en-US" sz="2000" baseline="30000" dirty="0" smtClean="0"/>
              <a:t>○</a:t>
            </a:r>
            <a:r>
              <a:rPr lang="en-US" dirty="0" smtClean="0"/>
              <a:t>C, </a:t>
            </a:r>
            <a:r>
              <a:rPr lang="en-US" dirty="0" smtClean="0"/>
              <a:t>and can be mixed with water. </a:t>
            </a:r>
            <a:endParaRPr lang="en-US" dirty="0" smtClean="0"/>
          </a:p>
          <a:p>
            <a:pPr marL="0" indent="0">
              <a:buNone/>
            </a:pPr>
            <a:endParaRPr lang="da-DK"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221088"/>
            <a:ext cx="1800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055" y="4653136"/>
            <a:ext cx="21240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illedresultat for ethylene carbonate orbit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872" y="1700808"/>
            <a:ext cx="4019600" cy="26077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el 10"/>
          <p:cNvGraphicFramePr>
            <a:graphicFrameLocks noGrp="1"/>
          </p:cNvGraphicFramePr>
          <p:nvPr>
            <p:extLst>
              <p:ext uri="{D42A27DB-BD31-4B8C-83A1-F6EECF244321}">
                <p14:modId xmlns:p14="http://schemas.microsoft.com/office/powerpoint/2010/main" val="2693825469"/>
              </p:ext>
            </p:extLst>
          </p:nvPr>
        </p:nvGraphicFramePr>
        <p:xfrm>
          <a:off x="1331640" y="4797152"/>
          <a:ext cx="3384376" cy="985458"/>
        </p:xfrm>
        <a:graphic>
          <a:graphicData uri="http://schemas.openxmlformats.org/drawingml/2006/table">
            <a:tbl>
              <a:tblPr firstRow="1" bandRow="1">
                <a:tableStyleId>{5C22544A-7EE6-4342-B048-85BDC9FD1C3A}</a:tableStyleId>
              </a:tblPr>
              <a:tblGrid>
                <a:gridCol w="846094"/>
                <a:gridCol w="846094"/>
                <a:gridCol w="846094"/>
                <a:gridCol w="846094"/>
              </a:tblGrid>
              <a:tr h="260879">
                <a:tc>
                  <a:txBody>
                    <a:bodyPr/>
                    <a:lstStyle/>
                    <a:p>
                      <a:r>
                        <a:rPr lang="da-DK" sz="1300" dirty="0" smtClean="0"/>
                        <a:t>Solvent</a:t>
                      </a:r>
                      <a:endParaRPr lang="da-DK" sz="1300" dirty="0"/>
                    </a:p>
                  </a:txBody>
                  <a:tcPr marL="64326" marR="64326" marT="32163" marB="32163"/>
                </a:tc>
                <a:tc>
                  <a:txBody>
                    <a:bodyPr/>
                    <a:lstStyle/>
                    <a:p>
                      <a:pPr algn="ctr"/>
                      <a:r>
                        <a:rPr lang="el-GR" sz="1300" dirty="0" smtClean="0"/>
                        <a:t>δ</a:t>
                      </a:r>
                      <a:r>
                        <a:rPr lang="da-DK" sz="1300" baseline="-25000" dirty="0" smtClean="0"/>
                        <a:t>D</a:t>
                      </a:r>
                      <a:endParaRPr lang="da-DK" sz="1300" baseline="-25000" dirty="0"/>
                    </a:p>
                  </a:txBody>
                  <a:tcPr marL="64326" marR="64326" marT="32163" marB="32163"/>
                </a:tc>
                <a:tc>
                  <a:txBody>
                    <a:bodyPr/>
                    <a:lstStyle/>
                    <a:p>
                      <a:pPr algn="ctr"/>
                      <a:r>
                        <a:rPr lang="el-GR" sz="1300" dirty="0" smtClean="0"/>
                        <a:t>δ</a:t>
                      </a:r>
                      <a:r>
                        <a:rPr lang="da-DK" sz="1300" baseline="-25000" dirty="0" smtClean="0"/>
                        <a:t>P</a:t>
                      </a:r>
                      <a:endParaRPr lang="da-DK" sz="1300" dirty="0"/>
                    </a:p>
                  </a:txBody>
                  <a:tcPr marL="64326" marR="64326" marT="32163" marB="3216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300" smtClean="0"/>
                        <a:t>δ</a:t>
                      </a:r>
                      <a:r>
                        <a:rPr lang="da-DK" sz="1300" baseline="-25000" smtClean="0"/>
                        <a:t>H</a:t>
                      </a:r>
                      <a:endParaRPr lang="da-DK" sz="1300" dirty="0" smtClean="0"/>
                    </a:p>
                  </a:txBody>
                  <a:tcPr marL="64326" marR="64326" marT="32163" marB="32163"/>
                </a:tc>
              </a:tr>
              <a:tr h="260879">
                <a:tc>
                  <a:txBody>
                    <a:bodyPr/>
                    <a:lstStyle/>
                    <a:p>
                      <a:r>
                        <a:rPr lang="da-DK" sz="1300" b="1" dirty="0" smtClean="0"/>
                        <a:t>DNA</a:t>
                      </a:r>
                      <a:endParaRPr lang="da-DK" sz="1300" b="1" dirty="0"/>
                    </a:p>
                  </a:txBody>
                  <a:tcPr marL="64326" marR="64326" marT="32163" marB="32163"/>
                </a:tc>
                <a:tc>
                  <a:txBody>
                    <a:bodyPr/>
                    <a:lstStyle/>
                    <a:p>
                      <a:pPr algn="ctr"/>
                      <a:r>
                        <a:rPr lang="da-DK" sz="1300" smtClean="0"/>
                        <a:t>19.0</a:t>
                      </a:r>
                      <a:endParaRPr lang="da-DK" sz="1300" dirty="0"/>
                    </a:p>
                  </a:txBody>
                  <a:tcPr marL="64326" marR="64326" marT="32163" marB="32163"/>
                </a:tc>
                <a:tc>
                  <a:txBody>
                    <a:bodyPr/>
                    <a:lstStyle/>
                    <a:p>
                      <a:pPr algn="ctr"/>
                      <a:r>
                        <a:rPr lang="da-DK" sz="1300" dirty="0" smtClean="0"/>
                        <a:t>20.0</a:t>
                      </a:r>
                      <a:endParaRPr lang="da-DK" sz="1300" dirty="0"/>
                    </a:p>
                  </a:txBody>
                  <a:tcPr marL="64326" marR="64326" marT="32163" marB="32163"/>
                </a:tc>
                <a:tc>
                  <a:txBody>
                    <a:bodyPr/>
                    <a:lstStyle/>
                    <a:p>
                      <a:pPr algn="ctr"/>
                      <a:r>
                        <a:rPr lang="da-DK" sz="1300" smtClean="0"/>
                        <a:t>11.0</a:t>
                      </a:r>
                      <a:endParaRPr lang="da-DK" sz="1300" dirty="0"/>
                    </a:p>
                  </a:txBody>
                  <a:tcPr marL="64326" marR="64326" marT="32163" marB="32163"/>
                </a:tc>
              </a:tr>
              <a:tr h="450016">
                <a:tc>
                  <a:txBody>
                    <a:bodyPr/>
                    <a:lstStyle/>
                    <a:p>
                      <a:r>
                        <a:rPr lang="da-DK" sz="1300" dirty="0" smtClean="0"/>
                        <a:t>50/50 EC/H</a:t>
                      </a:r>
                      <a:r>
                        <a:rPr lang="da-DK" sz="1300" baseline="-25000" dirty="0" smtClean="0"/>
                        <a:t>2</a:t>
                      </a:r>
                      <a:r>
                        <a:rPr lang="da-DK" sz="1300" dirty="0" smtClean="0"/>
                        <a:t>O</a:t>
                      </a:r>
                      <a:endParaRPr lang="da-DK" sz="1300" dirty="0"/>
                    </a:p>
                  </a:txBody>
                  <a:tcPr marL="64326" marR="64326" marT="32163" marB="32163"/>
                </a:tc>
                <a:tc>
                  <a:txBody>
                    <a:bodyPr/>
                    <a:lstStyle/>
                    <a:p>
                      <a:pPr algn="ctr"/>
                      <a:r>
                        <a:rPr lang="da-DK" sz="1300" dirty="0" smtClean="0"/>
                        <a:t>18.7</a:t>
                      </a:r>
                      <a:endParaRPr lang="da-DK" sz="1300" dirty="0"/>
                    </a:p>
                  </a:txBody>
                  <a:tcPr marL="64326" marR="64326" marT="32163" marB="32163"/>
                </a:tc>
                <a:tc>
                  <a:txBody>
                    <a:bodyPr/>
                    <a:lstStyle/>
                    <a:p>
                      <a:pPr algn="ctr"/>
                      <a:r>
                        <a:rPr lang="da-DK" sz="1300" dirty="0" smtClean="0"/>
                        <a:t>19.3</a:t>
                      </a:r>
                      <a:endParaRPr lang="da-DK" sz="1300" dirty="0"/>
                    </a:p>
                  </a:txBody>
                  <a:tcPr marL="64326" marR="64326" marT="32163" marB="32163"/>
                </a:tc>
                <a:tc>
                  <a:txBody>
                    <a:bodyPr/>
                    <a:lstStyle/>
                    <a:p>
                      <a:pPr algn="ctr"/>
                      <a:r>
                        <a:rPr lang="da-DK" sz="1300" dirty="0" smtClean="0"/>
                        <a:t>11.0</a:t>
                      </a:r>
                      <a:endParaRPr lang="da-DK" sz="1300" dirty="0"/>
                    </a:p>
                  </a:txBody>
                  <a:tcPr marL="64326" marR="64326" marT="32163" marB="32163"/>
                </a:tc>
              </a:tr>
            </a:tbl>
          </a:graphicData>
        </a:graphic>
      </p:graphicFrame>
    </p:spTree>
    <p:extLst>
      <p:ext uri="{BB962C8B-B14F-4D97-AF65-F5344CB8AC3E}">
        <p14:creationId xmlns:p14="http://schemas.microsoft.com/office/powerpoint/2010/main" val="158961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da-DK" dirty="0"/>
              <a:t>AGENDA</a:t>
            </a:r>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2</a:t>
            </a:fld>
            <a:endParaRPr lang="da-DK" dirty="0"/>
          </a:p>
        </p:txBody>
      </p:sp>
      <p:sp>
        <p:nvSpPr>
          <p:cNvPr id="6" name="Pladsholder til indhold 5"/>
          <p:cNvSpPr>
            <a:spLocks noGrp="1"/>
          </p:cNvSpPr>
          <p:nvPr>
            <p:ph sz="quarter" idx="13"/>
          </p:nvPr>
        </p:nvSpPr>
        <p:spPr>
          <a:xfrm>
            <a:off x="1368425" y="2810172"/>
            <a:ext cx="7091363" cy="3643164"/>
          </a:xfrm>
        </p:spPr>
        <p:txBody>
          <a:bodyPr/>
          <a:lstStyle/>
          <a:p>
            <a:r>
              <a:rPr lang="da-DK" dirty="0" err="1" smtClean="0"/>
              <a:t>What</a:t>
            </a:r>
            <a:r>
              <a:rPr lang="da-DK" dirty="0" smtClean="0"/>
              <a:t> </a:t>
            </a:r>
            <a:r>
              <a:rPr lang="da-DK" dirty="0"/>
              <a:t>is </a:t>
            </a:r>
            <a:r>
              <a:rPr lang="da-DK" dirty="0" err="1" smtClean="0"/>
              <a:t>precision</a:t>
            </a:r>
            <a:r>
              <a:rPr lang="da-DK" dirty="0" smtClean="0"/>
              <a:t> </a:t>
            </a:r>
            <a:r>
              <a:rPr lang="da-DK" dirty="0" err="1"/>
              <a:t>medicine</a:t>
            </a:r>
            <a:endParaRPr lang="da-DK" dirty="0"/>
          </a:p>
          <a:p>
            <a:r>
              <a:rPr lang="en-US" dirty="0" smtClean="0"/>
              <a:t>FISH</a:t>
            </a:r>
          </a:p>
          <a:p>
            <a:r>
              <a:rPr lang="en-US" dirty="0" smtClean="0"/>
              <a:t>DNA</a:t>
            </a:r>
          </a:p>
          <a:p>
            <a:r>
              <a:rPr lang="en-US" dirty="0" smtClean="0"/>
              <a:t>Results</a:t>
            </a:r>
          </a:p>
          <a:p>
            <a:r>
              <a:rPr lang="en-US" dirty="0" smtClean="0"/>
              <a:t>Conclusion</a:t>
            </a:r>
          </a:p>
          <a:p>
            <a:endParaRPr lang="en-US" dirty="0" smtClean="0"/>
          </a:p>
          <a:p>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Rektangel 3"/>
          <p:cNvSpPr/>
          <p:nvPr/>
        </p:nvSpPr>
        <p:spPr>
          <a:xfrm>
            <a:off x="1547664" y="1844824"/>
            <a:ext cx="6840760" cy="369332"/>
          </a:xfrm>
          <a:prstGeom prst="rect">
            <a:avLst/>
          </a:prstGeom>
        </p:spPr>
        <p:txBody>
          <a:bodyPr wrap="square">
            <a:spAutoFit/>
          </a:bodyPr>
          <a:lstStyle/>
          <a:p>
            <a:r>
              <a:rPr lang="en-US" dirty="0"/>
              <a:t>HSP Guidance used in cancer assay for precision medicine</a:t>
            </a:r>
            <a:endParaRPr lang="da-DK" dirty="0"/>
          </a:p>
        </p:txBody>
      </p:sp>
    </p:spTree>
    <p:extLst>
      <p:ext uri="{BB962C8B-B14F-4D97-AF65-F5344CB8AC3E}">
        <p14:creationId xmlns:p14="http://schemas.microsoft.com/office/powerpoint/2010/main" val="74182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da-DK" dirty="0" err="1" smtClean="0"/>
              <a:t>Ethylene</a:t>
            </a:r>
            <a:r>
              <a:rPr lang="da-DK" dirty="0" smtClean="0"/>
              <a:t> </a:t>
            </a:r>
            <a:r>
              <a:rPr lang="da-DK" dirty="0" err="1" smtClean="0"/>
              <a:t>carbonate</a:t>
            </a:r>
            <a:r>
              <a:rPr lang="da-DK" dirty="0" smtClean="0"/>
              <a:t> in cancer </a:t>
            </a:r>
            <a:r>
              <a:rPr lang="da-DK" smtClean="0"/>
              <a:t>assay </a:t>
            </a:r>
            <a:endParaRPr lang="en-US" dirty="0"/>
          </a:p>
        </p:txBody>
      </p:sp>
      <p:sp>
        <p:nvSpPr>
          <p:cNvPr id="3" name="Pladsholder til dato 2"/>
          <p:cNvSpPr>
            <a:spLocks noGrp="1"/>
          </p:cNvSpPr>
          <p:nvPr>
            <p:ph type="dt" sz="half" idx="10"/>
          </p:nvPr>
        </p:nvSpPr>
        <p:spPr>
          <a:xfrm>
            <a:off x="6444208" y="6289200"/>
            <a:ext cx="1773560"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20</a:t>
            </a:fld>
            <a:endParaRPr lang="da-DK" dirty="0"/>
          </a:p>
        </p:txBody>
      </p:sp>
      <p:sp>
        <p:nvSpPr>
          <p:cNvPr id="6" name="Pladsholder til indhold 5"/>
          <p:cNvSpPr>
            <a:spLocks noGrp="1"/>
          </p:cNvSpPr>
          <p:nvPr>
            <p:ph sz="quarter" idx="13"/>
          </p:nvPr>
        </p:nvSpPr>
        <p:spPr>
          <a:xfrm>
            <a:off x="1207385" y="1988840"/>
            <a:ext cx="2284495" cy="3960440"/>
          </a:xfrm>
        </p:spPr>
        <p:txBody>
          <a:bodyPr/>
          <a:lstStyle/>
          <a:p>
            <a:pPr marL="0" indent="0">
              <a:buNone/>
            </a:pPr>
            <a:r>
              <a:rPr lang="en-US" dirty="0" smtClean="0"/>
              <a:t>FISH is used in clinical settings to detect if a patient benefits from </a:t>
            </a:r>
            <a:r>
              <a:rPr lang="en-US" dirty="0" smtClean="0"/>
              <a:t>anti-HER2 </a:t>
            </a:r>
            <a:r>
              <a:rPr lang="en-US" dirty="0" smtClean="0"/>
              <a:t>treatment. The cancer test is required before a treatment can be </a:t>
            </a:r>
            <a:r>
              <a:rPr lang="en-US" dirty="0" smtClean="0"/>
              <a:t>initiated.</a:t>
            </a:r>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726" y="4548088"/>
            <a:ext cx="3007882" cy="161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genomics.agilent.com/files/CampaignImages/fig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176" y="1700808"/>
            <a:ext cx="4158797" cy="17958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7" descr="H:\Wojciech\Mich\lc-mutations-landsca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553" y="3693443"/>
            <a:ext cx="353774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2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da-DK" sz="2800" dirty="0" err="1"/>
              <a:t>Ethylene</a:t>
            </a:r>
            <a:r>
              <a:rPr lang="da-DK" sz="2800" dirty="0"/>
              <a:t> </a:t>
            </a:r>
            <a:r>
              <a:rPr lang="da-DK" sz="2800" dirty="0" err="1"/>
              <a:t>Carbonate</a:t>
            </a:r>
            <a:r>
              <a:rPr lang="da-DK" sz="2800" dirty="0"/>
              <a:t> </a:t>
            </a:r>
            <a:r>
              <a:rPr lang="da-DK" sz="2800" dirty="0" err="1"/>
              <a:t>replaces</a:t>
            </a:r>
            <a:r>
              <a:rPr lang="da-DK" sz="2800" dirty="0"/>
              <a:t> </a:t>
            </a:r>
            <a:r>
              <a:rPr lang="da-DK" sz="2800" dirty="0" smtClean="0"/>
              <a:t/>
            </a:r>
            <a:br>
              <a:rPr lang="da-DK" sz="2800" dirty="0" smtClean="0"/>
            </a:br>
            <a:r>
              <a:rPr lang="da-DK" sz="2800" dirty="0" err="1" smtClean="0"/>
              <a:t>Formamide</a:t>
            </a:r>
            <a:r>
              <a:rPr lang="da-DK" sz="2800" dirty="0" smtClean="0"/>
              <a:t> </a:t>
            </a:r>
            <a:r>
              <a:rPr lang="da-DK" sz="2800" dirty="0"/>
              <a:t>for Rapid, </a:t>
            </a:r>
            <a:r>
              <a:rPr lang="da-DK" sz="2800" dirty="0" err="1"/>
              <a:t>Safe</a:t>
            </a:r>
            <a:r>
              <a:rPr lang="da-DK" sz="2800" dirty="0"/>
              <a:t> </a:t>
            </a:r>
            <a:r>
              <a:rPr lang="da-DK" sz="2800" dirty="0" err="1"/>
              <a:t>Hybridization</a:t>
            </a:r>
            <a:endParaRPr lang="en-US" dirty="0"/>
          </a:p>
        </p:txBody>
      </p:sp>
      <p:sp>
        <p:nvSpPr>
          <p:cNvPr id="3" name="Pladsholder til dato 2"/>
          <p:cNvSpPr>
            <a:spLocks noGrp="1"/>
          </p:cNvSpPr>
          <p:nvPr>
            <p:ph type="dt" sz="half" idx="10"/>
          </p:nvPr>
        </p:nvSpPr>
        <p:spPr>
          <a:xfrm>
            <a:off x="6372200" y="6289200"/>
            <a:ext cx="184556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21</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11" name="Picture 2"/>
          <p:cNvPicPr>
            <a:picLocks noGrp="1" noChangeAspect="1" noChangeArrowheads="1"/>
          </p:cNvPicPr>
          <p:nvPr/>
        </p:nvPicPr>
        <p:blipFill>
          <a:blip r:embed="rId4" cstate="print"/>
          <a:srcRect/>
          <a:stretch>
            <a:fillRect/>
          </a:stretch>
        </p:blipFill>
        <p:spPr bwMode="auto">
          <a:xfrm>
            <a:off x="3347864" y="1697366"/>
            <a:ext cx="2901330" cy="4104153"/>
          </a:xfrm>
          <a:prstGeom prst="rect">
            <a:avLst/>
          </a:prstGeom>
          <a:noFill/>
          <a:ln w="9525">
            <a:noFill/>
            <a:miter lim="800000"/>
            <a:headEnd/>
            <a:tailEnd/>
          </a:ln>
        </p:spPr>
      </p:pic>
    </p:spTree>
    <p:extLst>
      <p:ext uri="{BB962C8B-B14F-4D97-AF65-F5344CB8AC3E}">
        <p14:creationId xmlns:p14="http://schemas.microsoft.com/office/powerpoint/2010/main" val="1961951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DNA holds the key for future </a:t>
            </a:r>
            <a:r>
              <a:rPr lang="en-US" dirty="0" smtClean="0"/>
              <a:t>treatments</a:t>
            </a:r>
            <a:endParaRPr lang="en-US" dirty="0"/>
          </a:p>
        </p:txBody>
      </p:sp>
      <p:sp>
        <p:nvSpPr>
          <p:cNvPr id="3" name="Pladsholder til dato 2"/>
          <p:cNvSpPr>
            <a:spLocks noGrp="1"/>
          </p:cNvSpPr>
          <p:nvPr>
            <p:ph type="dt" sz="half" idx="10"/>
          </p:nvPr>
        </p:nvSpPr>
        <p:spPr>
          <a:xfrm>
            <a:off x="6444208" y="6289200"/>
            <a:ext cx="1773560"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22</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9" name="Picture 2" descr="https://biochem1362blog.files.wordpress.com/2014/04/dna-analysis-purchased-1-24-2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244" y="1772816"/>
            <a:ext cx="3992987" cy="414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9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2556285"/>
          </a:xfrm>
        </p:spPr>
        <p:txBody>
          <a:bodyPr/>
          <a:lstStyle/>
          <a:p>
            <a:pPr algn="ctr"/>
            <a:r>
              <a:rPr lang="da-DK" sz="6600" dirty="0" smtClean="0"/>
              <a:t>QUESTIONS</a:t>
            </a:r>
            <a:endParaRPr lang="en-US" sz="6600" dirty="0"/>
          </a:p>
        </p:txBody>
      </p:sp>
      <p:sp>
        <p:nvSpPr>
          <p:cNvPr id="3" name="Pladsholder til dato 2"/>
          <p:cNvSpPr>
            <a:spLocks noGrp="1"/>
          </p:cNvSpPr>
          <p:nvPr>
            <p:ph type="dt" sz="half" idx="10"/>
          </p:nvPr>
        </p:nvSpPr>
        <p:spPr>
          <a:xfrm>
            <a:off x="6444208" y="6289200"/>
            <a:ext cx="1773560"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23</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Tree>
    <p:extLst>
      <p:ext uri="{BB962C8B-B14F-4D97-AF65-F5344CB8AC3E}">
        <p14:creationId xmlns:p14="http://schemas.microsoft.com/office/powerpoint/2010/main" val="336189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a:t>What is Precision Medicine?</a:t>
            </a:r>
          </a:p>
        </p:txBody>
      </p:sp>
      <p:sp>
        <p:nvSpPr>
          <p:cNvPr id="3" name="Pladsholder til dato 2"/>
          <p:cNvSpPr>
            <a:spLocks noGrp="1"/>
          </p:cNvSpPr>
          <p:nvPr>
            <p:ph type="dt" sz="half" idx="10"/>
          </p:nvPr>
        </p:nvSpPr>
        <p:spPr>
          <a:xfrm>
            <a:off x="6588224" y="6289200"/>
            <a:ext cx="1629544"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3</a:t>
            </a:fld>
            <a:endParaRPr lang="da-DK" dirty="0"/>
          </a:p>
        </p:txBody>
      </p:sp>
      <p:sp>
        <p:nvSpPr>
          <p:cNvPr id="6" name="Pladsholder til indhold 5"/>
          <p:cNvSpPr>
            <a:spLocks noGrp="1"/>
          </p:cNvSpPr>
          <p:nvPr>
            <p:ph sz="quarter" idx="13"/>
          </p:nvPr>
        </p:nvSpPr>
        <p:spPr>
          <a:xfrm>
            <a:off x="1368425" y="1844824"/>
            <a:ext cx="7091363" cy="4104455"/>
          </a:xfrm>
        </p:spPr>
        <p:txBody>
          <a:bodyPr/>
          <a:lstStyle/>
          <a:p>
            <a:r>
              <a:rPr lang="en-US" dirty="0"/>
              <a:t>Cancer is a genetic disease, caused by certain changes to genes that control the way our cells </a:t>
            </a:r>
            <a:r>
              <a:rPr lang="en-US" dirty="0" smtClean="0"/>
              <a:t>function.</a:t>
            </a:r>
          </a:p>
          <a:p>
            <a:r>
              <a:rPr lang="en-US" dirty="0" smtClean="0"/>
              <a:t>Cancer </a:t>
            </a:r>
            <a:r>
              <a:rPr lang="en-US" dirty="0"/>
              <a:t>is not a single disease, but a group of diseases that </a:t>
            </a:r>
            <a:r>
              <a:rPr lang="en-US" dirty="0" smtClean="0"/>
              <a:t>pathologists </a:t>
            </a:r>
            <a:r>
              <a:rPr lang="en-US" dirty="0"/>
              <a:t>can classify into more than 120 identifiable </a:t>
            </a:r>
            <a:r>
              <a:rPr lang="en-US" dirty="0" smtClean="0"/>
              <a:t>types.</a:t>
            </a:r>
          </a:p>
          <a:p>
            <a:r>
              <a:rPr lang="en-US" dirty="0" smtClean="0"/>
              <a:t>Previously a patient </a:t>
            </a:r>
            <a:r>
              <a:rPr lang="en-US" dirty="0"/>
              <a:t>treatment plan was typically chosen after assessing three basic criteria: the specific type, classification, and stage of the patient’s cancer. </a:t>
            </a:r>
            <a:r>
              <a:rPr lang="en-US" dirty="0" smtClean="0"/>
              <a:t>After this “one-size-fits-all” </a:t>
            </a:r>
            <a:r>
              <a:rPr lang="en-US" dirty="0"/>
              <a:t>medicine </a:t>
            </a:r>
            <a:r>
              <a:rPr lang="en-US" dirty="0" smtClean="0"/>
              <a:t>prescribed.</a:t>
            </a:r>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Tree>
    <p:extLst>
      <p:ext uri="{BB962C8B-B14F-4D97-AF65-F5344CB8AC3E}">
        <p14:creationId xmlns:p14="http://schemas.microsoft.com/office/powerpoint/2010/main" val="365989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a:t>What is Precision Medicine?</a:t>
            </a:r>
            <a:endParaRPr lang="da-DK" dirty="0"/>
          </a:p>
        </p:txBody>
      </p:sp>
      <p:sp>
        <p:nvSpPr>
          <p:cNvPr id="3" name="Pladsholder til dato 2"/>
          <p:cNvSpPr>
            <a:spLocks noGrp="1"/>
          </p:cNvSpPr>
          <p:nvPr>
            <p:ph type="dt" sz="half" idx="10"/>
          </p:nvPr>
        </p:nvSpPr>
        <p:spPr>
          <a:xfrm>
            <a:off x="6660232" y="6289200"/>
            <a:ext cx="1557536"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4</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1026" name="Picture 2" descr="Billedresultat for Precision medic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433" y="1908223"/>
            <a:ext cx="7073007" cy="37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87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a:t>What is Precision Medicine?</a:t>
            </a:r>
          </a:p>
        </p:txBody>
      </p:sp>
      <p:sp>
        <p:nvSpPr>
          <p:cNvPr id="3" name="Pladsholder til dato 2"/>
          <p:cNvSpPr>
            <a:spLocks noGrp="1"/>
          </p:cNvSpPr>
          <p:nvPr>
            <p:ph type="dt" sz="half" idx="10"/>
          </p:nvPr>
        </p:nvSpPr>
        <p:spPr>
          <a:xfrm>
            <a:off x="6516216" y="6289200"/>
            <a:ext cx="1701552"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5</a:t>
            </a:fld>
            <a:endParaRPr lang="da-DK" dirty="0"/>
          </a:p>
        </p:txBody>
      </p:sp>
      <p:sp>
        <p:nvSpPr>
          <p:cNvPr id="6" name="Pladsholder til indhold 5"/>
          <p:cNvSpPr>
            <a:spLocks noGrp="1"/>
          </p:cNvSpPr>
          <p:nvPr>
            <p:ph sz="quarter" idx="13"/>
          </p:nvPr>
        </p:nvSpPr>
        <p:spPr>
          <a:xfrm>
            <a:off x="1368425" y="1844824"/>
            <a:ext cx="7091363" cy="4104455"/>
          </a:xfrm>
        </p:spPr>
        <p:txBody>
          <a:bodyPr/>
          <a:lstStyle/>
          <a:p>
            <a:r>
              <a:rPr lang="en-US" dirty="0" smtClean="0"/>
              <a:t>Precision </a:t>
            </a:r>
            <a:r>
              <a:rPr lang="en-US" dirty="0"/>
              <a:t>medicine is based upon the scientific understanding of “biomarkers,” </a:t>
            </a:r>
            <a:r>
              <a:rPr lang="en-US" dirty="0" smtClean="0"/>
              <a:t>especially that the DNA </a:t>
            </a:r>
            <a:r>
              <a:rPr lang="en-US" dirty="0"/>
              <a:t>(deoxyribonucleic </a:t>
            </a:r>
            <a:r>
              <a:rPr lang="en-US" dirty="0" smtClean="0"/>
              <a:t>acid) in the genome is unique </a:t>
            </a:r>
            <a:r>
              <a:rPr lang="en-US" dirty="0"/>
              <a:t>to each </a:t>
            </a:r>
            <a:r>
              <a:rPr lang="en-US" dirty="0" smtClean="0"/>
              <a:t>individual and that alternations/mutations in the DNA of genes can lead </a:t>
            </a:r>
            <a:r>
              <a:rPr lang="en-US" dirty="0"/>
              <a:t>to </a:t>
            </a:r>
            <a:r>
              <a:rPr lang="en-US" dirty="0" smtClean="0"/>
              <a:t>cancer.</a:t>
            </a:r>
          </a:p>
          <a:p>
            <a:r>
              <a:rPr lang="en-US" dirty="0" smtClean="0"/>
              <a:t>These changes </a:t>
            </a:r>
            <a:r>
              <a:rPr lang="en-US" dirty="0"/>
              <a:t>often </a:t>
            </a:r>
            <a:r>
              <a:rPr lang="en-US" dirty="0" smtClean="0"/>
              <a:t>lead </a:t>
            </a:r>
            <a:r>
              <a:rPr lang="en-US" dirty="0"/>
              <a:t>to a measurable </a:t>
            </a:r>
            <a:r>
              <a:rPr lang="en-US" dirty="0" smtClean="0"/>
              <a:t>biomarker.</a:t>
            </a:r>
          </a:p>
          <a:p>
            <a:r>
              <a:rPr lang="en-US" dirty="0" smtClean="0"/>
              <a:t>One </a:t>
            </a:r>
            <a:r>
              <a:rPr lang="en-US" dirty="0"/>
              <a:t>of the most promising </a:t>
            </a:r>
            <a:r>
              <a:rPr lang="en-US" dirty="0" smtClean="0"/>
              <a:t>uses </a:t>
            </a:r>
            <a:r>
              <a:rPr lang="en-US" dirty="0"/>
              <a:t>of biomarkers is to </a:t>
            </a:r>
            <a:r>
              <a:rPr lang="en-US" dirty="0" smtClean="0"/>
              <a:t>help </a:t>
            </a:r>
            <a:r>
              <a:rPr lang="en-US" dirty="0"/>
              <a:t>identify which therapies a patient’s cancer may or may not respond </a:t>
            </a:r>
            <a:r>
              <a:rPr lang="en-US" dirty="0" smtClean="0"/>
              <a:t>to.</a:t>
            </a:r>
            <a:r>
              <a:rPr lang="en-US" b="1" dirty="0"/>
              <a:t> This approach is referred to as molecular </a:t>
            </a:r>
            <a:r>
              <a:rPr lang="en-US" b="1" dirty="0" smtClean="0"/>
              <a:t>profiling</a:t>
            </a:r>
            <a:r>
              <a:rPr lang="en-US" dirty="0" smtClean="0"/>
              <a:t>.</a:t>
            </a:r>
            <a:endParaRPr lang="en-US" dirty="0"/>
          </a:p>
          <a:p>
            <a:endParaRPr lang="en-US" dirty="0" smtClean="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Tree>
    <p:extLst>
      <p:ext uri="{BB962C8B-B14F-4D97-AF65-F5344CB8AC3E}">
        <p14:creationId xmlns:p14="http://schemas.microsoft.com/office/powerpoint/2010/main" val="7042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a:t>What is Precision Medicine?</a:t>
            </a:r>
          </a:p>
        </p:txBody>
      </p:sp>
      <p:sp>
        <p:nvSpPr>
          <p:cNvPr id="3" name="Pladsholder til dato 2"/>
          <p:cNvSpPr>
            <a:spLocks noGrp="1"/>
          </p:cNvSpPr>
          <p:nvPr>
            <p:ph type="dt" sz="half" idx="10"/>
          </p:nvPr>
        </p:nvSpPr>
        <p:spPr>
          <a:xfrm>
            <a:off x="6516216" y="6289200"/>
            <a:ext cx="1701552"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6</a:t>
            </a:fld>
            <a:endParaRPr lang="da-DK" dirty="0"/>
          </a:p>
        </p:txBody>
      </p:sp>
      <p:sp>
        <p:nvSpPr>
          <p:cNvPr id="6" name="Pladsholder til indhold 5"/>
          <p:cNvSpPr>
            <a:spLocks noGrp="1"/>
          </p:cNvSpPr>
          <p:nvPr>
            <p:ph sz="quarter" idx="13"/>
          </p:nvPr>
        </p:nvSpPr>
        <p:spPr>
          <a:xfrm>
            <a:off x="1368425" y="1844824"/>
            <a:ext cx="7091363" cy="4104455"/>
          </a:xfrm>
        </p:spPr>
        <p:txBody>
          <a:bodyPr/>
          <a:lstStyle/>
          <a:p>
            <a:r>
              <a:rPr lang="en-US" dirty="0"/>
              <a:t>There are many molecular profiling methods for detecting alterations in biomarkers that may drive a patient’s </a:t>
            </a:r>
            <a:r>
              <a:rPr lang="en-US" dirty="0" smtClean="0"/>
              <a:t>cancer, some are below. </a:t>
            </a:r>
          </a:p>
          <a:p>
            <a:r>
              <a:rPr lang="en-US" b="1" dirty="0"/>
              <a:t>Immunohistochemistry (IHC)</a:t>
            </a:r>
            <a:r>
              <a:rPr lang="en-US" dirty="0"/>
              <a:t> is a test that determines the level of protein expression in a tumor sample</a:t>
            </a:r>
            <a:r>
              <a:rPr lang="en-US" dirty="0" smtClean="0"/>
              <a:t>.</a:t>
            </a:r>
          </a:p>
          <a:p>
            <a:r>
              <a:rPr lang="en-US" b="1" dirty="0"/>
              <a:t>Fluorescence </a:t>
            </a:r>
            <a:r>
              <a:rPr lang="en-US" b="1" dirty="0" smtClean="0"/>
              <a:t>in </a:t>
            </a:r>
            <a:r>
              <a:rPr lang="en-US" b="1" dirty="0"/>
              <a:t>situ hybridization </a:t>
            </a:r>
            <a:r>
              <a:rPr lang="en-US" b="1" dirty="0" smtClean="0"/>
              <a:t>(FISH)</a:t>
            </a:r>
            <a:r>
              <a:rPr lang="en-US" dirty="0" smtClean="0"/>
              <a:t> </a:t>
            </a:r>
            <a:r>
              <a:rPr lang="en-US" dirty="0"/>
              <a:t>provides the ability to determine </a:t>
            </a:r>
            <a:r>
              <a:rPr lang="en-US" dirty="0" smtClean="0"/>
              <a:t>gain or loss of a gene.</a:t>
            </a:r>
          </a:p>
          <a:p>
            <a:r>
              <a:rPr lang="en-US" b="1" dirty="0"/>
              <a:t>Next-generation sequencing (NGS)</a:t>
            </a:r>
            <a:r>
              <a:rPr lang="en-US" dirty="0"/>
              <a:t> </a:t>
            </a:r>
            <a:r>
              <a:rPr lang="en-US" dirty="0" smtClean="0"/>
              <a:t>allows sequencing of the entire human genome for mutations.</a:t>
            </a:r>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Tree>
    <p:extLst>
      <p:ext uri="{BB962C8B-B14F-4D97-AF65-F5344CB8AC3E}">
        <p14:creationId xmlns:p14="http://schemas.microsoft.com/office/powerpoint/2010/main" val="249299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Cancer assay, </a:t>
            </a:r>
            <a:r>
              <a:rPr lang="en-US" dirty="0" err="1" smtClean="0"/>
              <a:t>Fluoresence</a:t>
            </a:r>
            <a:r>
              <a:rPr lang="en-US" dirty="0" smtClean="0"/>
              <a:t> in situ hybridization (FISH)</a:t>
            </a:r>
            <a:endParaRPr lang="en-US" dirty="0"/>
          </a:p>
        </p:txBody>
      </p:sp>
      <p:sp>
        <p:nvSpPr>
          <p:cNvPr id="3" name="Pladsholder til dato 2"/>
          <p:cNvSpPr>
            <a:spLocks noGrp="1"/>
          </p:cNvSpPr>
          <p:nvPr>
            <p:ph type="dt" sz="half" idx="10"/>
          </p:nvPr>
        </p:nvSpPr>
        <p:spPr>
          <a:xfrm>
            <a:off x="6631762" y="6289200"/>
            <a:ext cx="1586005"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7</a:t>
            </a:fld>
            <a:endParaRPr lang="da-DK" dirty="0"/>
          </a:p>
        </p:txBody>
      </p:sp>
      <p:sp>
        <p:nvSpPr>
          <p:cNvPr id="6" name="Pladsholder til indhold 5"/>
          <p:cNvSpPr>
            <a:spLocks noGrp="1"/>
          </p:cNvSpPr>
          <p:nvPr>
            <p:ph sz="quarter" idx="13"/>
          </p:nvPr>
        </p:nvSpPr>
        <p:spPr>
          <a:xfrm>
            <a:off x="1368425" y="1844824"/>
            <a:ext cx="3203575" cy="4104455"/>
          </a:xfrm>
        </p:spPr>
        <p:txBody>
          <a:bodyPr/>
          <a:lstStyle/>
          <a:p>
            <a:r>
              <a:rPr lang="en-US" dirty="0"/>
              <a:t>FISH is a molecular </a:t>
            </a:r>
            <a:r>
              <a:rPr lang="en-US" b="1" i="1" dirty="0"/>
              <a:t>technique</a:t>
            </a:r>
            <a:r>
              <a:rPr lang="en-US" dirty="0"/>
              <a:t> used to </a:t>
            </a:r>
            <a:r>
              <a:rPr lang="da-DK" dirty="0" err="1"/>
              <a:t>visualize</a:t>
            </a:r>
            <a:r>
              <a:rPr lang="en-US" dirty="0" smtClean="0"/>
              <a:t> </a:t>
            </a:r>
            <a:r>
              <a:rPr lang="en-US" dirty="0"/>
              <a:t>chromosomal </a:t>
            </a:r>
            <a:r>
              <a:rPr lang="en-US" b="1" i="1" dirty="0" smtClean="0"/>
              <a:t>aberration.</a:t>
            </a:r>
          </a:p>
          <a:p>
            <a:r>
              <a:rPr lang="en-US" dirty="0" smtClean="0"/>
              <a:t>e.g. measure the gene copy number of </a:t>
            </a:r>
            <a:r>
              <a:rPr lang="en-US" b="1" i="1" dirty="0" smtClean="0"/>
              <a:t>ERBB2</a:t>
            </a:r>
            <a:r>
              <a:rPr lang="en-US" dirty="0" smtClean="0"/>
              <a:t>. Patients with excess of the </a:t>
            </a:r>
            <a:r>
              <a:rPr lang="en-US" b="1" dirty="0" smtClean="0"/>
              <a:t>HER2</a:t>
            </a:r>
            <a:r>
              <a:rPr lang="en-US" dirty="0" smtClean="0"/>
              <a:t> protein have a benefit of treatment with anti-HER2 drug. </a:t>
            </a:r>
          </a:p>
          <a:p>
            <a:endParaRPr lang="en-US"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pic>
        <p:nvPicPr>
          <p:cNvPr id="9" name="Picture 2" descr="Billedresultat for iq-fish hybridiz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103" y="1812203"/>
            <a:ext cx="3513321" cy="19768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Billedresultat for FISH in hybridiz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52" name="Picture 4" descr="Billedresultat for FISH in hybridiz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861048"/>
            <a:ext cx="4392488" cy="163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smtClean="0"/>
              <a:t>Standard FISH </a:t>
            </a:r>
            <a:endParaRPr lang="en-US" dirty="0"/>
          </a:p>
        </p:txBody>
      </p:sp>
      <p:sp>
        <p:nvSpPr>
          <p:cNvPr id="3" name="Pladsholder til dato 2"/>
          <p:cNvSpPr>
            <a:spLocks noGrp="1"/>
          </p:cNvSpPr>
          <p:nvPr>
            <p:ph type="dt" sz="half" idx="10"/>
          </p:nvPr>
        </p:nvSpPr>
        <p:spPr>
          <a:xfrm>
            <a:off x="6685170" y="6289200"/>
            <a:ext cx="1532598"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8</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AutoShape 4" descr="Billedresultat for FISH in hybridiz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Tekstboks 8"/>
          <p:cNvSpPr txBox="1"/>
          <p:nvPr/>
        </p:nvSpPr>
        <p:spPr>
          <a:xfrm>
            <a:off x="1546488" y="1772816"/>
            <a:ext cx="5905832" cy="864096"/>
          </a:xfrm>
          <a:prstGeom prst="rect">
            <a:avLst/>
          </a:prstGeom>
          <a:noFill/>
        </p:spPr>
        <p:txBody>
          <a:bodyPr wrap="square" lIns="0" tIns="0" rIns="0" bIns="0" rtlCol="0">
            <a:noAutofit/>
          </a:bodyPr>
          <a:lstStyle/>
          <a:p>
            <a:r>
              <a:rPr lang="en-US" sz="2200" dirty="0" smtClean="0"/>
              <a:t>Disadvantage:      </a:t>
            </a:r>
            <a:r>
              <a:rPr lang="en-US" sz="1600" b="1" dirty="0" smtClean="0"/>
              <a:t>Assay time: 16 hours</a:t>
            </a:r>
          </a:p>
          <a:p>
            <a:r>
              <a:rPr lang="en-US" sz="1600" b="1" dirty="0" smtClean="0"/>
              <a:t>		       Toxic reagent: </a:t>
            </a:r>
            <a:r>
              <a:rPr lang="en-US" sz="1600" b="1" dirty="0" err="1" smtClean="0"/>
              <a:t>Formamide</a:t>
            </a:r>
            <a:endParaRPr lang="en-US" sz="1600" b="1" dirty="0" smtClean="0"/>
          </a:p>
          <a:p>
            <a:endParaRPr lang="en-US" sz="2200" dirty="0" smtClean="0"/>
          </a:p>
          <a:p>
            <a:endParaRPr lang="da-DK" sz="2200" dirty="0" err="1"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81" y="2787427"/>
            <a:ext cx="2773363" cy="301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s-media-cache-ak0.pinimg.com/originals/61/b0/a4/61b0a4e79f1be13257529261d18fbca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5" y="2780928"/>
            <a:ext cx="3938311" cy="2949811"/>
          </a:xfrm>
          <a:prstGeom prst="rect">
            <a:avLst/>
          </a:prstGeom>
          <a:noFill/>
          <a:extLst>
            <a:ext uri="{909E8E84-426E-40DD-AFC4-6F175D3DCCD1}">
              <a14:hiddenFill xmlns:a14="http://schemas.microsoft.com/office/drawing/2010/main">
                <a:solidFill>
                  <a:srgbClr val="FFFFFF"/>
                </a:solidFill>
              </a14:hiddenFill>
            </a:ext>
          </a:extLst>
        </p:spPr>
      </p:pic>
      <p:sp>
        <p:nvSpPr>
          <p:cNvPr id="10" name="Tekstboks 9"/>
          <p:cNvSpPr txBox="1"/>
          <p:nvPr/>
        </p:nvSpPr>
        <p:spPr>
          <a:xfrm>
            <a:off x="1979712" y="2420888"/>
            <a:ext cx="5616624" cy="360040"/>
          </a:xfrm>
          <a:prstGeom prst="rect">
            <a:avLst/>
          </a:prstGeom>
          <a:noFill/>
        </p:spPr>
        <p:txBody>
          <a:bodyPr wrap="none" lIns="0" tIns="0" rIns="0" bIns="0" rtlCol="0">
            <a:noAutofit/>
          </a:bodyPr>
          <a:lstStyle/>
          <a:p>
            <a:r>
              <a:rPr lang="da-DK" dirty="0" smtClean="0"/>
              <a:t>Normal </a:t>
            </a:r>
            <a:r>
              <a:rPr lang="da-DK" dirty="0" err="1" smtClean="0"/>
              <a:t>cell</a:t>
            </a:r>
            <a:r>
              <a:rPr lang="da-DK" dirty="0" smtClean="0"/>
              <a:t>		                     Cancer </a:t>
            </a:r>
            <a:r>
              <a:rPr lang="da-DK" dirty="0" err="1" smtClean="0"/>
              <a:t>cell</a:t>
            </a:r>
            <a:endParaRPr lang="da-DK" dirty="0" smtClean="0"/>
          </a:p>
        </p:txBody>
      </p:sp>
    </p:spTree>
    <p:extLst>
      <p:ext uri="{BB962C8B-B14F-4D97-AF65-F5344CB8AC3E}">
        <p14:creationId xmlns:p14="http://schemas.microsoft.com/office/powerpoint/2010/main" val="126817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8000" y="872715"/>
            <a:ext cx="7092000" cy="756085"/>
          </a:xfrm>
        </p:spPr>
        <p:txBody>
          <a:bodyPr/>
          <a:lstStyle/>
          <a:p>
            <a:r>
              <a:rPr lang="en-US" dirty="0"/>
              <a:t>Watson and Crick double helix</a:t>
            </a:r>
          </a:p>
        </p:txBody>
      </p:sp>
      <p:sp>
        <p:nvSpPr>
          <p:cNvPr id="3" name="Pladsholder til dato 2"/>
          <p:cNvSpPr>
            <a:spLocks noGrp="1"/>
          </p:cNvSpPr>
          <p:nvPr>
            <p:ph type="dt" sz="half" idx="10"/>
          </p:nvPr>
        </p:nvSpPr>
        <p:spPr>
          <a:xfrm>
            <a:off x="6588224" y="6289200"/>
            <a:ext cx="1629544" cy="308152"/>
          </a:xfrm>
        </p:spPr>
        <p:txBody>
          <a:bodyPr/>
          <a:lstStyle/>
          <a:p>
            <a:r>
              <a:rPr lang="en-US" dirty="0"/>
              <a:t>HSP Guidance used in cancer assay for precision medicine</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9</a:t>
            </a:fld>
            <a:endParaRPr lang="da-DK" dirty="0"/>
          </a:p>
        </p:txBody>
      </p:sp>
      <p:sp>
        <p:nvSpPr>
          <p:cNvPr id="7" name="Pladsholder til tekst 6"/>
          <p:cNvSpPr>
            <a:spLocks noGrp="1"/>
          </p:cNvSpPr>
          <p:nvPr>
            <p:ph type="body" sz="quarter" idx="14"/>
          </p:nvPr>
        </p:nvSpPr>
        <p:spPr>
          <a:xfrm>
            <a:off x="755576" y="0"/>
            <a:ext cx="8388424" cy="836712"/>
          </a:xfrm>
          <a:solidFill>
            <a:schemeClr val="bg1"/>
          </a:solidFill>
        </p:spPr>
        <p:txBody>
          <a:bodyPr/>
          <a:lstStyle/>
          <a:p>
            <a:endParaRPr lang="da-DK" dirty="0"/>
          </a:p>
        </p:txBody>
      </p:sp>
      <p:pic>
        <p:nvPicPr>
          <p:cNvPr id="8" name="Pladsholder til indhold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496" y="44624"/>
            <a:ext cx="1690504" cy="1173961"/>
          </a:xfrm>
          <a:prstGeom prst="rect">
            <a:avLst/>
          </a:prstGeom>
        </p:spPr>
      </p:pic>
      <p:sp>
        <p:nvSpPr>
          <p:cNvPr id="4" name="AutoShape 4" descr="Billedresultat for FISH in hybridiz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2" name="Picture 4" descr="Billedresultat for watson-crick 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4149080"/>
            <a:ext cx="2376264" cy="1935180"/>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47664" y="1844824"/>
            <a:ext cx="2304256" cy="3960440"/>
          </a:xfrm>
          <a:prstGeom prst="rect">
            <a:avLst/>
          </a:prstGeom>
          <a:noFill/>
        </p:spPr>
        <p:txBody>
          <a:bodyPr wrap="square" lIns="0" tIns="0" rIns="0" bIns="0" rtlCol="0">
            <a:noAutofit/>
          </a:bodyPr>
          <a:lstStyle/>
          <a:p>
            <a:r>
              <a:rPr lang="en-US" sz="2200" dirty="0"/>
              <a:t>The stacking of base pairs </a:t>
            </a:r>
            <a:r>
              <a:rPr lang="en-US" sz="2200" dirty="0" smtClean="0"/>
              <a:t>stabilizes </a:t>
            </a:r>
            <a:r>
              <a:rPr lang="en-US" sz="2200" dirty="0"/>
              <a:t>the double helix by the hydrophobic effect and conformation of the ring </a:t>
            </a:r>
            <a:r>
              <a:rPr lang="en-US" sz="2200" dirty="0" smtClean="0"/>
              <a:t>systems, together with the hydrogen bonding between bases.</a:t>
            </a:r>
            <a:endParaRPr lang="da-DK" sz="2200" dirty="0" err="1"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096319"/>
            <a:ext cx="4862513" cy="18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5796136" y="2492896"/>
            <a:ext cx="144016" cy="79208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err="1" smtClean="0"/>
          </a:p>
        </p:txBody>
      </p:sp>
      <p:pic>
        <p:nvPicPr>
          <p:cNvPr id="16" name="Picture 8" descr="https://upload.wikimedia.org/wikipedia/commons/8/81/ADN_animatio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118389"/>
            <a:ext cx="1091016" cy="188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06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__DOCUME~1_jpwe_LOKALE~1_TEMPOR~1_CONTEN~1.WOR_HERLEV~1[1]">
  <a:themeElements>
    <a:clrScheme name="REGION H Hospital">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86CC"/>
      </a:hlink>
      <a:folHlink>
        <a:srgbClr val="808080"/>
      </a:folHlink>
    </a:clrScheme>
    <a:fontScheme name="RegionH">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xmlns=""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0F7F57029BED343BEAF229436D94571" ma:contentTypeVersion="10" ma:contentTypeDescription="Opret et nyt dokument." ma:contentTypeScope="" ma:versionID="4d148fdd2ab0977deee4da0684c2ce57">
  <xsd:schema xmlns:xsd="http://www.w3.org/2001/XMLSchema" xmlns:xs="http://www.w3.org/2001/XMLSchema" xmlns:p="http://schemas.microsoft.com/office/2006/metadata/properties" xmlns:ns1="http://schemas.microsoft.com/sharepoint/v3" xmlns:ns2="bb5d7317-4e87-4814-9d8d-28d41adfbbc2" xmlns:ns3="http://schemas.microsoft.com/sharepoint/v3/fields" xmlns:ns4="81c2db2c-f84a-4458-b524-1e3d370c47f6" targetNamespace="http://schemas.microsoft.com/office/2006/metadata/properties" ma:root="true" ma:fieldsID="771bfa8eaa73c03e5341a3a9d5407a6e" ns1:_="" ns2:_="" ns3:_="" ns4:_="">
    <xsd:import namespace="http://schemas.microsoft.com/sharepoint/v3"/>
    <xsd:import namespace="bb5d7317-4e87-4814-9d8d-28d41adfbbc2"/>
    <xsd:import namespace="http://schemas.microsoft.com/sharepoint/v3/fields"/>
    <xsd:import namespace="81c2db2c-f84a-4458-b524-1e3d370c47f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i1c5d5f234184b4386db5ae56cbbcd45" minOccurs="0"/>
                <xsd:element ref="ns2:TaxCatchAll" minOccurs="0"/>
                <xsd:element ref="ns2:hdbc89f48368424e8d5ce57bb1723807" minOccurs="0"/>
                <xsd:element ref="ns2:a91004aedde8490dafe86dba04f1d4b6" minOccurs="0"/>
                <xsd:element ref="ns3:wic_System_Copyright" minOccurs="0"/>
                <xsd:element ref="ns4:RightsOfUse2"/>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12"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5d7317-4e87-4814-9d8d-28d41adfbbc2"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1c5d5f234184b4386db5ae56cbbcd45" ma:index="14" nillable="true" ma:taxonomy="true" ma:internalName="i1c5d5f234184b4386db5ae56cbbcd45" ma:taxonomyFieldName="taggedtags" ma:displayName="Emneord" ma:fieldId="{21c5d5f2-3418-4b43-86db-5ae56cbbcd45}" ma:taxonomyMulti="true" ma:sspId="464acc09-dcdb-40ba-9f18-309f1664c4e8" ma:termSetId="34f81b94-1a91-46dd-8290-73848a76d46d" ma:anchorId="00000000-0000-0000-0000-000000000000" ma:open="true" ma:isKeyword="false">
      <xsd:complexType>
        <xsd:sequence>
          <xsd:element ref="pc:Terms" minOccurs="0" maxOccurs="1"/>
        </xsd:sequence>
      </xsd:complexType>
    </xsd:element>
    <xsd:element name="TaxCatchAll" ma:index="15" nillable="true" ma:displayName="Taxonomy Catch All Column" ma:description="" ma:hidden="true" ma:list="{d561358a-a0f1-4139-bb53-137001f78bc9}" ma:internalName="TaxCatchAll" ma:showField="CatchAllData" ma:web="bb5d7317-4e87-4814-9d8d-28d41adfbbc2">
      <xsd:complexType>
        <xsd:complexContent>
          <xsd:extension base="dms:MultiChoiceLookup">
            <xsd:sequence>
              <xsd:element name="Value" type="dms:Lookup" maxOccurs="unbounded" minOccurs="0" nillable="true"/>
            </xsd:sequence>
          </xsd:extension>
        </xsd:complexContent>
      </xsd:complexType>
    </xsd:element>
    <xsd:element name="hdbc89f48368424e8d5ce57bb1723807" ma:index="17" nillable="true" ma:taxonomy="true" ma:internalName="hdbc89f48368424e8d5ce57bb1723807" ma:taxonomyFieldName="division" ma:displayName="Virksomhed" ma:fieldId="{1dbc89f4-8368-424e-8d5c-e57bb1723807}" ma:sspId="464acc09-dcdb-40ba-9f18-309f1664c4e8" ma:termSetId="f107b596-1911-42e2-a81a-b124abb51a33" ma:anchorId="00000000-0000-0000-0000-000000000000" ma:open="true" ma:isKeyword="false">
      <xsd:complexType>
        <xsd:sequence>
          <xsd:element ref="pc:Terms" minOccurs="0" maxOccurs="1"/>
        </xsd:sequence>
      </xsd:complexType>
    </xsd:element>
    <xsd:element name="a91004aedde8490dafe86dba04f1d4b6" ma:index="19" nillable="true" ma:taxonomy="true" ma:internalName="a91004aedde8490dafe86dba04f1d4b6" ma:taxonomyFieldName="unit" ma:displayName="Enhed" ma:fieldId="{a91004ae-dde8-490d-afe8-6dba04f1d4b6}" ma:sspId="464acc09-dcdb-40ba-9f18-309f1664c4e8" ma:termSetId="4634dd20-198a-4f4a-9371-a07dfb429213" ma:anchorId="e14ff3b9-fc7c-41b4-93a2-ac0bdc8a55e4"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0"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c2db2c-f84a-4458-b524-1e3d370c47f6" elementFormDefault="qualified">
    <xsd:import namespace="http://schemas.microsoft.com/office/2006/documentManagement/types"/>
    <xsd:import namespace="http://schemas.microsoft.com/office/infopath/2007/PartnerControls"/>
    <xsd:element name="RightsOfUse2" ma:index="21" ma:displayName="Brugsret" ma:default="Fri afbenyttelse" ma:internalName="RightsOfUse2">
      <xsd:simpleType>
        <xsd:union memberTypes="dms:Text">
          <xsd:simpleType>
            <xsd:restriction base="dms:Choice">
              <xsd:enumeration value="Fri afbenyttelse"/>
              <xsd:enumeration value="Kun intrane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1c5d5f234184b4386db5ae56cbbcd45 xmlns="bb5d7317-4e87-4814-9d8d-28d41adfbbc2">
      <Terms xmlns="http://schemas.microsoft.com/office/infopath/2007/PartnerControls"/>
    </i1c5d5f234184b4386db5ae56cbbcd45>
    <hdbc89f48368424e8d5ce57bb1723807 xmlns="bb5d7317-4e87-4814-9d8d-28d41adfbbc2">
      <Terms xmlns="http://schemas.microsoft.com/office/infopath/2007/PartnerControls"/>
    </hdbc89f48368424e8d5ce57bb1723807>
    <RightsOfUse2 xmlns="81c2db2c-f84a-4458-b524-1e3d370c47f6">Fri afbenyttelse</RightsOfUse2>
    <PublishingExpirationDate xmlns="http://schemas.microsoft.com/sharepoint/v3" xsi:nil="true"/>
    <PublishingStartDate xmlns="http://schemas.microsoft.com/sharepoint/v3" xsi:nil="true"/>
    <a91004aedde8490dafe86dba04f1d4b6 xmlns="bb5d7317-4e87-4814-9d8d-28d41adfbbc2">
      <Terms xmlns="http://schemas.microsoft.com/office/infopath/2007/PartnerControls"/>
    </a91004aedde8490dafe86dba04f1d4b6>
    <wic_System_Copyright xmlns="http://schemas.microsoft.com/sharepoint/v3/fields" xsi:nil="true"/>
    <TaxCatchAll xmlns="bb5d7317-4e87-4814-9d8d-28d41adfbbc2"/>
    <_dlc_DocId xmlns="bb5d7317-4e87-4814-9d8d-28d41adfbbc2">IHERLHOS-1526-1</_dlc_DocId>
    <_dlc_DocIdUrl xmlns="bb5d7317-4e87-4814-9d8d-28d41adfbbc2">
      <Url>https://intranet.regionh.dk/heh/kommunikation/når-du-vil-producere-selv/_layouts/15/DocIdRedir.aspx?ID=IHERLHOS-1526-1</Url>
      <Description>IHERLHOS-1526-1</Description>
    </_dlc_DocIdUrl>
  </documentManagement>
</p:properties>
</file>

<file path=customXml/itemProps1.xml><?xml version="1.0" encoding="utf-8"?>
<ds:datastoreItem xmlns:ds="http://schemas.openxmlformats.org/officeDocument/2006/customXml" ds:itemID="{993CBFF4-0BFA-4D33-962D-7578F917B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5d7317-4e87-4814-9d8d-28d41adfbbc2"/>
    <ds:schemaRef ds:uri="http://schemas.microsoft.com/sharepoint/v3/fields"/>
    <ds:schemaRef ds:uri="81c2db2c-f84a-4458-b524-1e3d370c47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FEB81C-2D74-47BB-A92E-CF5E0DE14413}">
  <ds:schemaRefs>
    <ds:schemaRef ds:uri="http://schemas.microsoft.com/sharepoint/v3/contenttype/forms"/>
  </ds:schemaRefs>
</ds:datastoreItem>
</file>

<file path=customXml/itemProps3.xml><?xml version="1.0" encoding="utf-8"?>
<ds:datastoreItem xmlns:ds="http://schemas.openxmlformats.org/officeDocument/2006/customXml" ds:itemID="{D07ECFBD-C5DD-4531-94E6-5007971A2F2E}">
  <ds:schemaRefs>
    <ds:schemaRef ds:uri="http://schemas.microsoft.com/sharepoint/events"/>
  </ds:schemaRefs>
</ds:datastoreItem>
</file>

<file path=customXml/itemProps4.xml><?xml version="1.0" encoding="utf-8"?>
<ds:datastoreItem xmlns:ds="http://schemas.openxmlformats.org/officeDocument/2006/customXml" ds:itemID="{6AC42610-87A7-480C-9A86-E47577B8CC16}">
  <ds:schemaRefs>
    <ds:schemaRef ds:uri="http://purl.org/dc/elements/1.1/"/>
    <ds:schemaRef ds:uri="http://schemas.microsoft.com/office/2006/documentManagement/types"/>
    <ds:schemaRef ds:uri="bb5d7317-4e87-4814-9d8d-28d41adfbbc2"/>
    <ds:schemaRef ds:uri="http://schemas.microsoft.com/sharepoint/v3/field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81c2db2c-f84a-4458-b524-1e3d370c47f6"/>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C__DOCUME~1_jpwe_LOKALE~1_TEMPOR~1_CONTEN~1.WOR_HERLEV~1[1]</Template>
  <TotalTime>0</TotalTime>
  <Words>1272</Words>
  <Application>Microsoft Office PowerPoint</Application>
  <PresentationFormat>Skærmshow (4:3)</PresentationFormat>
  <Paragraphs>204</Paragraphs>
  <Slides>23</Slides>
  <Notes>23</Notes>
  <HiddenSlides>0</HiddenSlides>
  <MMClips>0</MMClips>
  <ScaleCrop>false</ScaleCrop>
  <HeadingPairs>
    <vt:vector size="4" baseType="variant">
      <vt:variant>
        <vt:lpstr>Tema</vt:lpstr>
      </vt:variant>
      <vt:variant>
        <vt:i4>1</vt:i4>
      </vt:variant>
      <vt:variant>
        <vt:lpstr>Diastitler</vt:lpstr>
      </vt:variant>
      <vt:variant>
        <vt:i4>23</vt:i4>
      </vt:variant>
    </vt:vector>
  </HeadingPairs>
  <TitlesOfParts>
    <vt:vector size="24" baseType="lpstr">
      <vt:lpstr>C__DOCUME~1_jpwe_LOKALE~1_TEMPOR~1_CONTEN~1.WOR_HERLEV~1[1]</vt:lpstr>
      <vt:lpstr>HSP Guidance used in cancer assay for precision medicine </vt:lpstr>
      <vt:lpstr>AGENDA</vt:lpstr>
      <vt:lpstr>What is Precision Medicine?</vt:lpstr>
      <vt:lpstr>What is Precision Medicine?</vt:lpstr>
      <vt:lpstr>What is Precision Medicine?</vt:lpstr>
      <vt:lpstr>What is Precision Medicine?</vt:lpstr>
      <vt:lpstr>Cancer assay, Fluoresence in situ hybridization (FISH)</vt:lpstr>
      <vt:lpstr>Standard FISH </vt:lpstr>
      <vt:lpstr>Watson and Crick double helix</vt:lpstr>
      <vt:lpstr>The effect of heating on DNA</vt:lpstr>
      <vt:lpstr>Base pairing</vt:lpstr>
      <vt:lpstr>Effects of Formamide on DNA Stability</vt:lpstr>
      <vt:lpstr>HSP Correlation for DNA</vt:lpstr>
      <vt:lpstr>Hydrogen bonding </vt:lpstr>
      <vt:lpstr>Base stacking</vt:lpstr>
      <vt:lpstr>What type of solvents could be interesting</vt:lpstr>
      <vt:lpstr>What works best?</vt:lpstr>
      <vt:lpstr>Potential Formamide replacements</vt:lpstr>
      <vt:lpstr>Ethylene carbonate </vt:lpstr>
      <vt:lpstr>Ethylene carbonate in cancer assay </vt:lpstr>
      <vt:lpstr>Ethylene Carbonate replaces  Formamide for Rapid, Safe Hybridization</vt:lpstr>
      <vt:lpstr>DNA holds the key for future treatments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2015-05-08T11:20:24Z</dcterms:created>
  <dcterms:modified xsi:type="dcterms:W3CDTF">2017-03-31T11:59:31Z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0x010100C0F7F57029BED343BEAF229436D94571</vt:lpwstr>
  </property>
  <property fmtid="{D5CDD505-2E9C-101B-9397-08002B2CF9AE}" pid="4" name="_dlc_DocIdItemGuid">
    <vt:lpwstr>8ef8ad5a-a515-44cb-91f4-d28fab7f2938</vt:lpwstr>
  </property>
  <property fmtid="{D5CDD505-2E9C-101B-9397-08002B2CF9AE}" pid="5" name="unit">
    <vt:lpwstr/>
  </property>
  <property fmtid="{D5CDD505-2E9C-101B-9397-08002B2CF9AE}" pid="6" name="taggedtags">
    <vt:lpwstr/>
  </property>
  <property fmtid="{D5CDD505-2E9C-101B-9397-08002B2CF9AE}" pid="7" name="division">
    <vt:lpwstr/>
  </property>
</Properties>
</file>